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 id="2147483674"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7053263" cy="10180638"/>
  <p:embeddedFontLst>
    <p:embeddedFont>
      <p:font typeface="Century Gothic" panose="020B050202020202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Play" panose="020B060402020202020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Ydmf3Iwuhm3KA/my3yc8yUTgC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5938" cy="5095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95738" y="0"/>
            <a:ext cx="3055937" cy="5095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4850" y="4899025"/>
            <a:ext cx="5643563" cy="40084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671050"/>
            <a:ext cx="3055938" cy="5095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95738" y="9671050"/>
            <a:ext cx="3055937" cy="5095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0: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0: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1: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2: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2: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3: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4: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4: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5: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6: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7: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8: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4: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704850" y="4899025"/>
            <a:ext cx="5643563" cy="4008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1" dirty="0"/>
              <a:t>The children read the same book three times in a week. The first time we work on decoding (sounding out) the words, the second time we work on prosody which is reading with expression – making the book sound more interesting with our story-teller voice or our David Attenborough voice – and the third time we look at comprehension. We read the books three times at school because we want to develop the fluency. The more they see words the more they begin to read them automatically without having to sound them out.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6:notes"/>
          <p:cNvSpPr txBox="1">
            <a:spLocks noGrp="1"/>
          </p:cNvSpPr>
          <p:nvPr>
            <p:ph type="body" idx="1"/>
          </p:nvPr>
        </p:nvSpPr>
        <p:spPr>
          <a:xfrm>
            <a:off x="704850" y="4899025"/>
            <a:ext cx="5643563" cy="4008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7:notes"/>
          <p:cNvSpPr txBox="1">
            <a:spLocks noGrp="1"/>
          </p:cNvSpPr>
          <p:nvPr>
            <p:ph type="body" idx="1"/>
          </p:nvPr>
        </p:nvSpPr>
        <p:spPr>
          <a:xfrm>
            <a:off x="704850" y="4899025"/>
            <a:ext cx="5643563" cy="4008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8: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9:notes"/>
          <p:cNvSpPr txBox="1">
            <a:spLocks noGrp="1"/>
          </p:cNvSpPr>
          <p:nvPr>
            <p:ph type="body" idx="1"/>
          </p:nvPr>
        </p:nvSpPr>
        <p:spPr>
          <a:xfrm>
            <a:off x="704850" y="4899025"/>
            <a:ext cx="5643563" cy="40084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9:notes"/>
          <p:cNvSpPr>
            <a:spLocks noGrp="1" noRot="1" noChangeAspect="1"/>
          </p:cNvSpPr>
          <p:nvPr>
            <p:ph type="sldImg" idx="2"/>
          </p:nvPr>
        </p:nvSpPr>
        <p:spPr>
          <a:xfrm>
            <a:off x="1236663" y="1273175"/>
            <a:ext cx="4579937"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B95156"/>
              </a:buClr>
              <a:buSzPts val="5600"/>
              <a:buFont typeface="Calibri"/>
              <a:buNone/>
              <a:defRPr sz="5600" b="1">
                <a:solidFill>
                  <a:srgbClr val="B9515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34"/>
          <p:cNvSpPr/>
          <p:nvPr/>
        </p:nvSpPr>
        <p:spPr>
          <a:xfrm rot="-10380000" flipH="1">
            <a:off x="3165475" y="1108075"/>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34"/>
          <p:cNvSpPr/>
          <p:nvPr/>
        </p:nvSpPr>
        <p:spPr>
          <a:xfrm rot="-10380000" flipH="1">
            <a:off x="8004175" y="5359400"/>
            <a:ext cx="155575" cy="155575"/>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34"/>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840010">
                  <a:alpha val="44705"/>
                </a:srgbClr>
              </a:gs>
              <a:gs pos="100000">
                <a:srgbClr val="BD0003">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91" name="Google Shape;91;p34"/>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89000D">
                  <a:alpha val="29803"/>
                </a:srgbClr>
              </a:gs>
              <a:gs pos="80000">
                <a:srgbClr val="AC000A">
                  <a:alpha val="44705"/>
                </a:srgbClr>
              </a:gs>
              <a:gs pos="100000">
                <a:srgbClr val="AC000A">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92" name="Google Shape;92;p34"/>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Autofit/>
          </a:bodyPr>
          <a:lstStyle>
            <a:lvl1pPr lvl="0" algn="l">
              <a:spcBef>
                <a:spcPts val="0"/>
              </a:spcBef>
              <a:spcAft>
                <a:spcPts val="0"/>
              </a:spcAft>
              <a:buClr>
                <a:schemeClr val="dk2"/>
              </a:buClr>
              <a:buSzPts val="2000"/>
              <a:buFont typeface="Calibri"/>
              <a:buNone/>
              <a:defRPr sz="20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34"/>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95" name="Google Shape;95;p3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4"/>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2377282" y="15082"/>
            <a:ext cx="4389437"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3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36"/>
          <p:cNvSpPr txBox="1">
            <a:spLocks noGrp="1"/>
          </p:cNvSpPr>
          <p:nvPr>
            <p:ph type="title"/>
          </p:nvPr>
        </p:nvSpPr>
        <p:spPr>
          <a:xfrm rot="5400000">
            <a:off x="5052219" y="2491582"/>
            <a:ext cx="5211763" cy="20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6"/>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3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2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8" name="Google Shape;118;p2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4" name="Google Shape;124;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3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3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1" name="Google Shape;131;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6" name="Google Shape;136;p3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4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3" name="Google Shape;143;p4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4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p4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2" name="Google Shape;152;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
        <p:nvSpPr>
          <p:cNvPr id="156" name="Google Shape;156;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2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4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4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8" name="Google Shape;168;p44"/>
          <p:cNvSpPr>
            <a:spLocks noGrp="1"/>
          </p:cNvSpPr>
          <p:nvPr>
            <p:ph type="pic" idx="2"/>
          </p:nvPr>
        </p:nvSpPr>
        <p:spPr>
          <a:xfrm>
            <a:off x="3887391" y="987426"/>
            <a:ext cx="4629150" cy="4873625"/>
          </a:xfrm>
          <a:prstGeom prst="rect">
            <a:avLst/>
          </a:prstGeom>
          <a:noFill/>
          <a:ln>
            <a:noFill/>
          </a:ln>
        </p:spPr>
      </p:sp>
      <p:sp>
        <p:nvSpPr>
          <p:cNvPr id="169" name="Google Shape;169;p4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0" name="Google Shape;170;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4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9"/>
        <p:cNvGrpSpPr/>
        <p:nvPr/>
      </p:nvGrpSpPr>
      <p:grpSpPr>
        <a:xfrm>
          <a:off x="0" y="0"/>
          <a:ext cx="0" cy="0"/>
          <a:chOff x="0" y="0"/>
          <a:chExt cx="0" cy="0"/>
        </a:xfrm>
      </p:grpSpPr>
      <p:sp>
        <p:nvSpPr>
          <p:cNvPr id="180" name="Google Shape;180;p4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1" name="Google Shape;181;p4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3" name="Google Shape;193;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7"/>
        <p:cNvGrpSpPr/>
        <p:nvPr/>
      </p:nvGrpSpPr>
      <p:grpSpPr>
        <a:xfrm>
          <a:off x="0" y="0"/>
          <a:ext cx="0" cy="0"/>
          <a:chOff x="0" y="0"/>
          <a:chExt cx="0" cy="0"/>
        </a:xfrm>
      </p:grpSpPr>
      <p:sp>
        <p:nvSpPr>
          <p:cNvPr id="198" name="Google Shape;198;p4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9" name="Google Shape;199;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3"/>
        <p:cNvGrpSpPr/>
        <p:nvPr/>
      </p:nvGrpSpPr>
      <p:grpSpPr>
        <a:xfrm>
          <a:off x="0" y="0"/>
          <a:ext cx="0" cy="0"/>
          <a:chOff x="0" y="0"/>
          <a:chExt cx="0" cy="0"/>
        </a:xfrm>
      </p:grpSpPr>
      <p:sp>
        <p:nvSpPr>
          <p:cNvPr id="204" name="Google Shape;204;p4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5" name="Google Shape;205;p4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6" name="Google Shape;206;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9"/>
        <p:cNvGrpSpPr/>
        <p:nvPr/>
      </p:nvGrpSpPr>
      <p:grpSpPr>
        <a:xfrm>
          <a:off x="0" y="0"/>
          <a:ext cx="0" cy="0"/>
          <a:chOff x="0" y="0"/>
          <a:chExt cx="0" cy="0"/>
        </a:xfrm>
      </p:grpSpPr>
      <p:sp>
        <p:nvSpPr>
          <p:cNvPr id="210" name="Google Shape;210;p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1" name="Google Shape;211;p4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6"/>
        <p:cNvGrpSpPr/>
        <p:nvPr/>
      </p:nvGrpSpPr>
      <p:grpSpPr>
        <a:xfrm>
          <a:off x="0" y="0"/>
          <a:ext cx="0" cy="0"/>
          <a:chOff x="0" y="0"/>
          <a:chExt cx="0" cy="0"/>
        </a:xfrm>
      </p:grpSpPr>
      <p:sp>
        <p:nvSpPr>
          <p:cNvPr id="217" name="Google Shape;217;p5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8" name="Google Shape;218;p5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5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5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7" name="Google Shape;227;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28"/>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2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4"/>
        <p:cNvGrpSpPr/>
        <p:nvPr/>
      </p:nvGrpSpPr>
      <p:grpSpPr>
        <a:xfrm>
          <a:off x="0" y="0"/>
          <a:ext cx="0" cy="0"/>
          <a:chOff x="0" y="0"/>
          <a:chExt cx="0" cy="0"/>
        </a:xfrm>
      </p:grpSpPr>
      <p:sp>
        <p:nvSpPr>
          <p:cNvPr id="235" name="Google Shape;235;p5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6" name="Google Shape;236;p5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7" name="Google Shape;237;p5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8" name="Google Shape;238;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1"/>
        <p:cNvGrpSpPr/>
        <p:nvPr/>
      </p:nvGrpSpPr>
      <p:grpSpPr>
        <a:xfrm>
          <a:off x="0" y="0"/>
          <a:ext cx="0" cy="0"/>
          <a:chOff x="0" y="0"/>
          <a:chExt cx="0" cy="0"/>
        </a:xfrm>
      </p:grpSpPr>
      <p:sp>
        <p:nvSpPr>
          <p:cNvPr id="242" name="Google Shape;242;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3" name="Google Shape;243;p54"/>
          <p:cNvSpPr>
            <a:spLocks noGrp="1"/>
          </p:cNvSpPr>
          <p:nvPr>
            <p:ph type="pic" idx="2"/>
          </p:nvPr>
        </p:nvSpPr>
        <p:spPr>
          <a:xfrm>
            <a:off x="3887391" y="987426"/>
            <a:ext cx="4629150" cy="4873625"/>
          </a:xfrm>
          <a:prstGeom prst="rect">
            <a:avLst/>
          </a:prstGeom>
          <a:noFill/>
          <a:ln>
            <a:noFill/>
          </a:ln>
        </p:spPr>
      </p:sp>
      <p:sp>
        <p:nvSpPr>
          <p:cNvPr id="244" name="Google Shape;244;p5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5" name="Google Shape;245;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8"/>
        <p:cNvGrpSpPr/>
        <p:nvPr/>
      </p:nvGrpSpPr>
      <p:grpSpPr>
        <a:xfrm>
          <a:off x="0" y="0"/>
          <a:ext cx="0" cy="0"/>
          <a:chOff x="0" y="0"/>
          <a:chExt cx="0" cy="0"/>
        </a:xfrm>
      </p:grpSpPr>
      <p:sp>
        <p:nvSpPr>
          <p:cNvPr id="249" name="Google Shape;249;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0" name="Google Shape;250;p5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4"/>
        <p:cNvGrpSpPr/>
        <p:nvPr/>
      </p:nvGrpSpPr>
      <p:grpSpPr>
        <a:xfrm>
          <a:off x="0" y="0"/>
          <a:ext cx="0" cy="0"/>
          <a:chOff x="0" y="0"/>
          <a:chExt cx="0" cy="0"/>
        </a:xfrm>
      </p:grpSpPr>
      <p:sp>
        <p:nvSpPr>
          <p:cNvPr id="255" name="Google Shape;255;p5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6" name="Google Shape;256;p5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21"/>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B95156"/>
              </a:buClr>
              <a:buSzPts val="5600"/>
              <a:buFont typeface="Calibri"/>
              <a:buNone/>
              <a:defRPr sz="5600" b="1">
                <a:solidFill>
                  <a:srgbClr val="B9515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3" name="Google Shape;53;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B5F2FF"/>
              </a:buClr>
              <a:buSzPts val="5600"/>
              <a:buFont typeface="Calibri"/>
              <a:buNone/>
              <a:defRPr sz="5600" b="1" cap="none">
                <a:solidFill>
                  <a:srgbClr val="B5F2FF"/>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30"/>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3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30"/>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3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33"/>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3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20"/>
          <p:cNvSpPr/>
          <p:nvPr/>
        </p:nvSpPr>
        <p:spPr>
          <a:xfrm>
            <a:off x="-9525" y="-7938"/>
            <a:ext cx="9163050" cy="1041401"/>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840010">
                  <a:alpha val="44705"/>
                </a:srgbClr>
              </a:gs>
              <a:gs pos="100000">
                <a:srgbClr val="BD0003">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20"/>
          <p:cNvSpPr/>
          <p:nvPr/>
        </p:nvSpPr>
        <p:spPr>
          <a:xfrm>
            <a:off x="4381500" y="-7938"/>
            <a:ext cx="4762500" cy="638176"/>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89000D">
                  <a:alpha val="29803"/>
                </a:srgbClr>
              </a:gs>
              <a:gs pos="80000">
                <a:srgbClr val="AC000A">
                  <a:alpha val="44705"/>
                </a:srgbClr>
              </a:gs>
              <a:gs pos="100000">
                <a:srgbClr val="AC000A">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20"/>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13" name="Google Shape;13;p20"/>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2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2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 name="Google Shape;16;p2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17" name="Google Shape;17;p20"/>
          <p:cNvGrpSpPr/>
          <p:nvPr/>
        </p:nvGrpSpPr>
        <p:grpSpPr>
          <a:xfrm>
            <a:off x="-29327" y="-14808"/>
            <a:ext cx="9198220" cy="1083716"/>
            <a:chOff x="-29322" y="-1971"/>
            <a:chExt cx="9198255" cy="1086266"/>
          </a:xfrm>
        </p:grpSpPr>
        <p:sp>
          <p:nvSpPr>
            <p:cNvPr id="18" name="Google Shape;18;p20"/>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9000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9" name="Google Shape;19;p20"/>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19"/>
          <p:cNvSpPr/>
          <p:nvPr/>
        </p:nvSpPr>
        <p:spPr>
          <a:xfrm>
            <a:off x="-9525" y="-7938"/>
            <a:ext cx="9163050" cy="1041401"/>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840010">
                  <a:alpha val="44705"/>
                </a:srgbClr>
              </a:gs>
              <a:gs pos="100000">
                <a:srgbClr val="BD0003">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28" name="Google Shape;28;p19"/>
          <p:cNvSpPr/>
          <p:nvPr/>
        </p:nvSpPr>
        <p:spPr>
          <a:xfrm>
            <a:off x="4381500" y="-7938"/>
            <a:ext cx="4762500" cy="638176"/>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89000D">
                  <a:alpha val="29803"/>
                </a:srgbClr>
              </a:gs>
              <a:gs pos="80000">
                <a:srgbClr val="AC000A">
                  <a:alpha val="44705"/>
                </a:srgbClr>
              </a:gs>
              <a:gs pos="100000">
                <a:srgbClr val="AC000A">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29" name="Google Shape;29;p19"/>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30" name="Google Shape;30;p19"/>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1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1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34" name="Google Shape;34;p19"/>
          <p:cNvGrpSpPr/>
          <p:nvPr/>
        </p:nvGrpSpPr>
        <p:grpSpPr>
          <a:xfrm>
            <a:off x="-29327" y="-14808"/>
            <a:ext cx="9198220" cy="1083716"/>
            <a:chOff x="-29322" y="-1971"/>
            <a:chExt cx="9198255" cy="1086266"/>
          </a:xfrm>
        </p:grpSpPr>
        <p:sp>
          <p:nvSpPr>
            <p:cNvPr id="35" name="Google Shape;35;p19"/>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9000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36" name="Google Shape;36;p19"/>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2" name="Google Shape;112;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7" name="Google Shape;187;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9" name="Google Shape;189;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0" name="Google Shape;190;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p>
            <a:pPr marL="0" lvl="0" indent="0" algn="r" rtl="0">
              <a:spcBef>
                <a:spcPts val="0"/>
              </a:spcBef>
              <a:spcAft>
                <a:spcPts val="0"/>
              </a:spcAft>
              <a:buClr>
                <a:srgbClr val="B95156"/>
              </a:buClr>
              <a:buSzPts val="5600"/>
              <a:buFont typeface="Century Gothic"/>
              <a:buNone/>
            </a:pPr>
            <a:r>
              <a:rPr lang="en-GB" dirty="0">
                <a:latin typeface="Century Gothic"/>
                <a:ea typeface="Century Gothic"/>
                <a:cs typeface="Century Gothic"/>
                <a:sym typeface="Century Gothic"/>
              </a:rPr>
              <a:t>Meet the Teacher!</a:t>
            </a:r>
            <a:endParaRPr dirty="0">
              <a:latin typeface="Century Gothic"/>
              <a:ea typeface="Century Gothic"/>
              <a:cs typeface="Century Gothic"/>
              <a:sym typeface="Century Gothic"/>
            </a:endParaRPr>
          </a:p>
        </p:txBody>
      </p:sp>
      <p:sp>
        <p:nvSpPr>
          <p:cNvPr id="265" name="Google Shape;265;p1"/>
          <p:cNvSpPr txBox="1">
            <a:spLocks noGrp="1"/>
          </p:cNvSpPr>
          <p:nvPr>
            <p:ph type="subTitle" idx="1"/>
          </p:nvPr>
        </p:nvSpPr>
        <p:spPr>
          <a:xfrm>
            <a:off x="533400" y="3228975"/>
            <a:ext cx="7854950" cy="1752600"/>
          </a:xfrm>
          <a:prstGeom prst="rect">
            <a:avLst/>
          </a:prstGeom>
          <a:noFill/>
          <a:ln>
            <a:noFill/>
          </a:ln>
        </p:spPr>
        <p:txBody>
          <a:bodyPr spcFirstLastPara="1" wrap="square" lIns="0" tIns="45700" rIns="18275" bIns="45700" anchor="t" anchorCtr="0">
            <a:noAutofit/>
          </a:bodyPr>
          <a:lstStyle/>
          <a:p>
            <a:pPr marL="0" marR="0" lvl="0" indent="0" algn="r" rtl="0">
              <a:spcBef>
                <a:spcPts val="0"/>
              </a:spcBef>
              <a:spcAft>
                <a:spcPts val="0"/>
              </a:spcAft>
              <a:buSzPts val="3040"/>
              <a:buNone/>
            </a:pPr>
            <a:r>
              <a:rPr lang="en-GB" sz="3200" dirty="0">
                <a:latin typeface="Century Gothic"/>
                <a:ea typeface="Century Gothic"/>
                <a:cs typeface="Century Gothic"/>
                <a:sym typeface="Century Gothic"/>
              </a:rPr>
              <a:t>Welcome to Key Stage 1</a:t>
            </a:r>
            <a:endParaRPr dirty="0"/>
          </a:p>
          <a:p>
            <a:pPr marL="0" marR="0" lvl="0" indent="0" algn="r" rtl="0">
              <a:spcBef>
                <a:spcPts val="640"/>
              </a:spcBef>
              <a:spcAft>
                <a:spcPts val="0"/>
              </a:spcAft>
              <a:buSzPts val="3040"/>
              <a:buNone/>
            </a:pPr>
            <a:r>
              <a:rPr lang="en-GB" sz="3200" dirty="0">
                <a:latin typeface="Century Gothic"/>
                <a:ea typeface="Century Gothic"/>
                <a:cs typeface="Century Gothic"/>
                <a:sym typeface="Century Gothic"/>
              </a:rPr>
              <a:t>Miss Kay and</a:t>
            </a:r>
            <a:endParaRPr dirty="0"/>
          </a:p>
          <a:p>
            <a:pPr marL="0" marR="0" lvl="0" indent="0" algn="r" rtl="0">
              <a:spcBef>
                <a:spcPts val="640"/>
              </a:spcBef>
              <a:spcAft>
                <a:spcPts val="0"/>
              </a:spcAft>
              <a:buSzPts val="3040"/>
              <a:buNone/>
            </a:pPr>
            <a:r>
              <a:rPr lang="en-GB" sz="3200" dirty="0">
                <a:latin typeface="Century Gothic"/>
                <a:ea typeface="Century Gothic"/>
                <a:cs typeface="Century Gothic"/>
                <a:sym typeface="Century Gothic"/>
              </a:rPr>
              <a:t>Miss Brindle</a:t>
            </a:r>
            <a:endParaRPr sz="3200" dirty="0">
              <a:latin typeface="Century Gothic"/>
              <a:ea typeface="Century Gothic"/>
              <a:cs typeface="Century Gothic"/>
              <a:sym typeface="Century Gothic"/>
            </a:endParaRPr>
          </a:p>
          <a:p>
            <a:pPr marL="0" marR="0" lvl="0" indent="0" algn="r" rtl="0">
              <a:spcBef>
                <a:spcPts val="640"/>
              </a:spcBef>
              <a:spcAft>
                <a:spcPts val="0"/>
              </a:spcAft>
              <a:buSzPts val="3040"/>
              <a:buNone/>
            </a:pPr>
            <a:r>
              <a:rPr lang="en-GB" sz="3200" dirty="0">
                <a:latin typeface="Century Gothic"/>
                <a:ea typeface="Century Gothic"/>
                <a:cs typeface="Century Gothic"/>
                <a:sym typeface="Century Gothic"/>
              </a:rPr>
              <a:t> . </a:t>
            </a:r>
            <a:endParaRPr dirty="0"/>
          </a:p>
        </p:txBody>
      </p:sp>
      <p:pic>
        <p:nvPicPr>
          <p:cNvPr id="266" name="Google Shape;266;p1"/>
          <p:cNvPicPr preferRelativeResize="0"/>
          <p:nvPr/>
        </p:nvPicPr>
        <p:blipFill rotWithShape="1">
          <a:blip r:embed="rId3">
            <a:alphaModFix/>
          </a:blip>
          <a:srcRect/>
          <a:stretch/>
        </p:blipFill>
        <p:spPr>
          <a:xfrm>
            <a:off x="-10729" y="5445224"/>
            <a:ext cx="9144000" cy="1152244"/>
          </a:xfrm>
          <a:prstGeom prst="rect">
            <a:avLst/>
          </a:prstGeom>
          <a:noFill/>
          <a:ln>
            <a:noFill/>
          </a:ln>
        </p:spPr>
      </p:pic>
      <p:pic>
        <p:nvPicPr>
          <p:cNvPr id="267" name="Google Shape;267;p1"/>
          <p:cNvPicPr preferRelativeResize="0"/>
          <p:nvPr/>
        </p:nvPicPr>
        <p:blipFill rotWithShape="1">
          <a:blip r:embed="rId4">
            <a:alphaModFix/>
          </a:blip>
          <a:srcRect/>
          <a:stretch/>
        </p:blipFill>
        <p:spPr>
          <a:xfrm>
            <a:off x="3923928" y="5445224"/>
            <a:ext cx="1152244" cy="1152244"/>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0"/>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GB">
                <a:latin typeface="Century Gothic"/>
                <a:ea typeface="Century Gothic"/>
                <a:cs typeface="Century Gothic"/>
                <a:sym typeface="Century Gothic"/>
              </a:rPr>
              <a:t>Working Together </a:t>
            </a:r>
            <a:endParaRPr/>
          </a:p>
        </p:txBody>
      </p:sp>
      <p:sp>
        <p:nvSpPr>
          <p:cNvPr id="336" name="Google Shape;336;p10"/>
          <p:cNvSpPr txBox="1">
            <a:spLocks noGrp="1"/>
          </p:cNvSpPr>
          <p:nvPr>
            <p:ph type="body" idx="1"/>
          </p:nvPr>
        </p:nvSpPr>
        <p:spPr>
          <a:xfrm>
            <a:off x="457200" y="1920874"/>
            <a:ext cx="4474840" cy="4676477"/>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spcBef>
                <a:spcPts val="0"/>
              </a:spcBef>
              <a:spcAft>
                <a:spcPts val="0"/>
              </a:spcAft>
              <a:buClr>
                <a:schemeClr val="accent3"/>
              </a:buClr>
              <a:buSzPct val="95000"/>
              <a:buFont typeface="Noto Sans Symbols"/>
              <a:buChar char="⚫"/>
            </a:pPr>
            <a:r>
              <a:rPr lang="en-GB">
                <a:latin typeface="Century Gothic"/>
                <a:ea typeface="Century Gothic"/>
                <a:cs typeface="Century Gothic"/>
                <a:sym typeface="Century Gothic"/>
              </a:rPr>
              <a:t>Ensuring book bags are in school every day </a:t>
            </a:r>
            <a:endParaRPr>
              <a:latin typeface="Century Gothic"/>
              <a:ea typeface="Century Gothic"/>
              <a:cs typeface="Century Gothic"/>
              <a:sym typeface="Century Gothic"/>
            </a:endParaRPr>
          </a:p>
          <a:p>
            <a:pPr marL="274320" lvl="0" indent="-274320" algn="l" rtl="0">
              <a:spcBef>
                <a:spcPts val="481"/>
              </a:spcBef>
              <a:spcAft>
                <a:spcPts val="0"/>
              </a:spcAft>
              <a:buClr>
                <a:schemeClr val="accent3"/>
              </a:buClr>
              <a:buSzPct val="95000"/>
              <a:buFont typeface="Noto Sans Symbols"/>
              <a:buChar char="⚫"/>
            </a:pPr>
            <a:r>
              <a:rPr lang="en-GB">
                <a:latin typeface="Century Gothic"/>
                <a:ea typeface="Century Gothic"/>
                <a:cs typeface="Century Gothic"/>
                <a:sym typeface="Century Gothic"/>
              </a:rPr>
              <a:t>Returning reading practice books on time</a:t>
            </a:r>
            <a:endParaRPr>
              <a:latin typeface="Century Gothic"/>
              <a:ea typeface="Century Gothic"/>
              <a:cs typeface="Century Gothic"/>
              <a:sym typeface="Century Gothic"/>
            </a:endParaRPr>
          </a:p>
          <a:p>
            <a:pPr marL="274320" lvl="0" indent="-274320" algn="l" rtl="0">
              <a:spcBef>
                <a:spcPts val="481"/>
              </a:spcBef>
              <a:spcAft>
                <a:spcPts val="0"/>
              </a:spcAft>
              <a:buClr>
                <a:schemeClr val="accent3"/>
              </a:buClr>
              <a:buSzPct val="95000"/>
              <a:buFont typeface="Noto Sans Symbols"/>
              <a:buChar char="⚫"/>
            </a:pPr>
            <a:r>
              <a:rPr lang="en-GB">
                <a:latin typeface="Century Gothic"/>
                <a:ea typeface="Century Gothic"/>
                <a:cs typeface="Century Gothic"/>
                <a:sym typeface="Century Gothic"/>
              </a:rPr>
              <a:t>Not taking holidays in school time</a:t>
            </a:r>
            <a:endParaRPr/>
          </a:p>
          <a:p>
            <a:pPr marL="274320" lvl="0" indent="-274320" algn="l" rtl="0">
              <a:spcBef>
                <a:spcPts val="481"/>
              </a:spcBef>
              <a:spcAft>
                <a:spcPts val="0"/>
              </a:spcAft>
              <a:buClr>
                <a:schemeClr val="accent3"/>
              </a:buClr>
              <a:buSzPct val="95000"/>
              <a:buFont typeface="Noto Sans Symbols"/>
              <a:buChar char="⚫"/>
            </a:pPr>
            <a:r>
              <a:rPr lang="en-GB">
                <a:latin typeface="Century Gothic"/>
                <a:ea typeface="Century Gothic"/>
                <a:cs typeface="Century Gothic"/>
                <a:sym typeface="Century Gothic"/>
              </a:rPr>
              <a:t>Arriving on time to school</a:t>
            </a:r>
            <a:endParaRPr/>
          </a:p>
          <a:p>
            <a:pPr marL="274320" lvl="0" indent="-274320" algn="l" rtl="0">
              <a:spcBef>
                <a:spcPts val="481"/>
              </a:spcBef>
              <a:spcAft>
                <a:spcPts val="0"/>
              </a:spcAft>
              <a:buClr>
                <a:schemeClr val="accent3"/>
              </a:buClr>
              <a:buSzPct val="95000"/>
              <a:buFont typeface="Noto Sans Symbols"/>
              <a:buChar char="⚫"/>
            </a:pPr>
            <a:r>
              <a:rPr lang="en-GB">
                <a:latin typeface="Century Gothic"/>
                <a:ea typeface="Century Gothic"/>
                <a:cs typeface="Century Gothic"/>
                <a:sym typeface="Century Gothic"/>
              </a:rPr>
              <a:t>Attending parents evening</a:t>
            </a:r>
            <a:endParaRPr/>
          </a:p>
          <a:p>
            <a:pPr marL="274320" lvl="0" indent="-274320" algn="l" rtl="0">
              <a:spcBef>
                <a:spcPts val="481"/>
              </a:spcBef>
              <a:spcAft>
                <a:spcPts val="0"/>
              </a:spcAft>
              <a:buClr>
                <a:schemeClr val="accent3"/>
              </a:buClr>
              <a:buSzPct val="95000"/>
              <a:buFont typeface="Noto Sans Symbols"/>
              <a:buChar char="⚫"/>
            </a:pPr>
            <a:r>
              <a:rPr lang="en-GB">
                <a:latin typeface="Century Gothic"/>
                <a:ea typeface="Century Gothic"/>
                <a:cs typeface="Century Gothic"/>
                <a:sym typeface="Century Gothic"/>
              </a:rPr>
              <a:t>We will always keep you informed and will strive to meet the individual needs of your child</a:t>
            </a:r>
            <a:endParaRPr>
              <a:latin typeface="Century Gothic"/>
              <a:ea typeface="Century Gothic"/>
              <a:cs typeface="Century Gothic"/>
              <a:sym typeface="Century Gothic"/>
            </a:endParaRPr>
          </a:p>
        </p:txBody>
      </p:sp>
      <p:pic>
        <p:nvPicPr>
          <p:cNvPr id="337" name="Google Shape;337;p10"/>
          <p:cNvPicPr preferRelativeResize="0"/>
          <p:nvPr/>
        </p:nvPicPr>
        <p:blipFill rotWithShape="1">
          <a:blip r:embed="rId3">
            <a:alphaModFix/>
          </a:blip>
          <a:srcRect/>
          <a:stretch/>
        </p:blipFill>
        <p:spPr>
          <a:xfrm>
            <a:off x="5796136" y="2457823"/>
            <a:ext cx="2376264" cy="2376264"/>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1"/>
          <p:cNvSpPr txBox="1">
            <a:spLocks noGrp="1"/>
          </p:cNvSpPr>
          <p:nvPr>
            <p:ph type="title"/>
          </p:nvPr>
        </p:nvSpPr>
        <p:spPr>
          <a:xfrm>
            <a:off x="323528" y="332656"/>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Homework in Key Stage 1</a:t>
            </a:r>
            <a:endParaRPr/>
          </a:p>
        </p:txBody>
      </p:sp>
      <p:sp>
        <p:nvSpPr>
          <p:cNvPr id="343" name="Google Shape;343;p11"/>
          <p:cNvSpPr txBox="1">
            <a:spLocks noGrp="1"/>
          </p:cNvSpPr>
          <p:nvPr>
            <p:ph type="body" idx="1"/>
          </p:nvPr>
        </p:nvSpPr>
        <p:spPr>
          <a:xfrm>
            <a:off x="323528" y="1697693"/>
            <a:ext cx="8424863" cy="4539619"/>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2470"/>
              <a:buChar char="⚫"/>
            </a:pPr>
            <a:r>
              <a:rPr lang="en-GB" dirty="0">
                <a:latin typeface="Century Gothic"/>
                <a:ea typeface="Century Gothic"/>
                <a:cs typeface="Century Gothic"/>
                <a:sym typeface="Century Gothic"/>
              </a:rPr>
              <a:t>Your child is expected to read at home</a:t>
            </a:r>
            <a:r>
              <a:rPr lang="en-GB" i="1" dirty="0">
                <a:latin typeface="Century Gothic"/>
                <a:ea typeface="Century Gothic"/>
                <a:cs typeface="Century Gothic"/>
                <a:sym typeface="Century Gothic"/>
              </a:rPr>
              <a:t>. </a:t>
            </a:r>
            <a:r>
              <a:rPr lang="en-GB" dirty="0">
                <a:latin typeface="Century Gothic"/>
                <a:ea typeface="Century Gothic"/>
                <a:cs typeface="Century Gothic"/>
                <a:sym typeface="Century Gothic"/>
              </a:rPr>
              <a:t> Each time you read with your child please sign their reading record. A comment about their reading is encouraged.</a:t>
            </a:r>
            <a:endParaRPr dirty="0"/>
          </a:p>
          <a:p>
            <a:pPr marL="0" lvl="0" indent="0" algn="l" rtl="0">
              <a:spcBef>
                <a:spcPts val="520"/>
              </a:spcBef>
              <a:spcAft>
                <a:spcPts val="0"/>
              </a:spcAft>
              <a:buSzPts val="2470"/>
              <a:buNone/>
            </a:pPr>
            <a:endParaRPr dirty="0">
              <a:latin typeface="Century Gothic"/>
              <a:ea typeface="Century Gothic"/>
              <a:cs typeface="Century Gothic"/>
              <a:sym typeface="Century Gothic"/>
            </a:endParaRPr>
          </a:p>
          <a:p>
            <a:pPr marL="273050" lvl="0" indent="-273050" algn="l" rtl="0">
              <a:spcBef>
                <a:spcPts val="520"/>
              </a:spcBef>
              <a:spcAft>
                <a:spcPts val="0"/>
              </a:spcAft>
              <a:buSzPts val="2470"/>
              <a:buChar char="⚫"/>
            </a:pPr>
            <a:r>
              <a:rPr lang="en-GB" dirty="0">
                <a:latin typeface="Century Gothic"/>
                <a:ea typeface="Century Gothic"/>
                <a:cs typeface="Century Gothic"/>
                <a:sym typeface="Century Gothic"/>
              </a:rPr>
              <a:t>Spellings are given out weekly. </a:t>
            </a:r>
            <a:endParaRPr dirty="0"/>
          </a:p>
          <a:p>
            <a:pPr marL="273050" lvl="0" indent="-116204" algn="l" rtl="0">
              <a:spcBef>
                <a:spcPts val="520"/>
              </a:spcBef>
              <a:spcAft>
                <a:spcPts val="0"/>
              </a:spcAft>
              <a:buSzPts val="2470"/>
              <a:buNone/>
            </a:pPr>
            <a:endParaRPr dirty="0">
              <a:latin typeface="Century Gothic"/>
              <a:ea typeface="Century Gothic"/>
              <a:cs typeface="Century Gothic"/>
              <a:sym typeface="Century Gothic"/>
            </a:endParaRPr>
          </a:p>
          <a:p>
            <a:pPr marL="273050" lvl="0" indent="-273050" algn="l" rtl="0">
              <a:spcBef>
                <a:spcPts val="520"/>
              </a:spcBef>
              <a:spcAft>
                <a:spcPts val="0"/>
              </a:spcAft>
              <a:buSzPts val="2470"/>
              <a:buChar char="⚫"/>
            </a:pPr>
            <a:r>
              <a:rPr lang="en-GB" dirty="0">
                <a:latin typeface="Century Gothic"/>
                <a:ea typeface="Century Gothic"/>
                <a:cs typeface="Century Gothic"/>
                <a:sym typeface="Century Gothic"/>
              </a:rPr>
              <a:t>Number work in maths.</a:t>
            </a:r>
          </a:p>
          <a:p>
            <a:pPr marL="273050" lvl="0" indent="-273050" algn="l" rtl="0">
              <a:spcBef>
                <a:spcPts val="520"/>
              </a:spcBef>
              <a:spcAft>
                <a:spcPts val="0"/>
              </a:spcAft>
              <a:buSzPts val="2470"/>
              <a:buChar char="⚫"/>
            </a:pPr>
            <a:r>
              <a:rPr lang="en-GB" dirty="0">
                <a:latin typeface="Century Gothic"/>
                <a:sym typeface="Century Gothic"/>
              </a:rPr>
              <a:t>Download 1-Minute Maths</a:t>
            </a:r>
            <a:endParaRP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2"/>
          <p:cNvSpPr txBox="1">
            <a:spLocks noGrp="1"/>
          </p:cNvSpPr>
          <p:nvPr>
            <p:ph type="title"/>
          </p:nvPr>
        </p:nvSpPr>
        <p:spPr>
          <a:xfrm>
            <a:off x="457200" y="188640"/>
            <a:ext cx="8229600" cy="129917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 Class Timetable  Year 1</a:t>
            </a:r>
            <a:endParaRPr>
              <a:latin typeface="Century Gothic"/>
              <a:ea typeface="Century Gothic"/>
              <a:cs typeface="Century Gothic"/>
              <a:sym typeface="Century Gothic"/>
            </a:endParaRPr>
          </a:p>
        </p:txBody>
      </p:sp>
      <p:pic>
        <p:nvPicPr>
          <p:cNvPr id="2" name="Picture 1"/>
          <p:cNvPicPr>
            <a:picLocks noChangeAspect="1"/>
          </p:cNvPicPr>
          <p:nvPr/>
        </p:nvPicPr>
        <p:blipFill>
          <a:blip r:embed="rId3"/>
          <a:stretch>
            <a:fillRect/>
          </a:stretch>
        </p:blipFill>
        <p:spPr>
          <a:xfrm>
            <a:off x="265896" y="1487810"/>
            <a:ext cx="8612208" cy="4535058"/>
          </a:xfrm>
          <a:prstGeom prst="rect">
            <a:avLst/>
          </a:prstGeom>
        </p:spPr>
      </p:pic>
      <p:pic>
        <p:nvPicPr>
          <p:cNvPr id="4" name="Picture 3"/>
          <p:cNvPicPr>
            <a:picLocks noChangeAspect="1"/>
          </p:cNvPicPr>
          <p:nvPr/>
        </p:nvPicPr>
        <p:blipFill>
          <a:blip r:embed="rId4"/>
          <a:stretch>
            <a:fillRect/>
          </a:stretch>
        </p:blipFill>
        <p:spPr>
          <a:xfrm>
            <a:off x="265895" y="5892623"/>
            <a:ext cx="8612209" cy="865257"/>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a:spLocks noGrp="1"/>
          </p:cNvSpPr>
          <p:nvPr>
            <p:ph type="title"/>
          </p:nvPr>
        </p:nvSpPr>
        <p:spPr>
          <a:xfrm>
            <a:off x="755576" y="404664"/>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GB">
                <a:latin typeface="Century Gothic"/>
                <a:ea typeface="Century Gothic"/>
                <a:cs typeface="Century Gothic"/>
                <a:sym typeface="Century Gothic"/>
              </a:rPr>
              <a:t> Class Timetable  Year 2</a:t>
            </a:r>
            <a:endParaRPr/>
          </a:p>
        </p:txBody>
      </p:sp>
      <p:pic>
        <p:nvPicPr>
          <p:cNvPr id="5" name="Picture 4">
            <a:extLst>
              <a:ext uri="{FF2B5EF4-FFF2-40B4-BE49-F238E27FC236}">
                <a16:creationId xmlns:a16="http://schemas.microsoft.com/office/drawing/2014/main" id="{C8D88B01-9F22-EA4F-B3C4-C507DD50C9CB}"/>
              </a:ext>
            </a:extLst>
          </p:cNvPr>
          <p:cNvPicPr>
            <a:picLocks noChangeAspect="1"/>
          </p:cNvPicPr>
          <p:nvPr/>
        </p:nvPicPr>
        <p:blipFill>
          <a:blip r:embed="rId3"/>
          <a:stretch>
            <a:fillRect/>
          </a:stretch>
        </p:blipFill>
        <p:spPr>
          <a:xfrm>
            <a:off x="267" y="1899493"/>
            <a:ext cx="9143733" cy="3815508"/>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GB">
                <a:latin typeface="Century Gothic"/>
                <a:ea typeface="Century Gothic"/>
                <a:cs typeface="Century Gothic"/>
                <a:sym typeface="Century Gothic"/>
              </a:rPr>
              <a:t>Rewards</a:t>
            </a:r>
            <a:endParaRPr/>
          </a:p>
        </p:txBody>
      </p:sp>
      <p:sp>
        <p:nvSpPr>
          <p:cNvPr id="363" name="Google Shape;363;p14"/>
          <p:cNvSpPr txBox="1">
            <a:spLocks noGrp="1"/>
          </p:cNvSpPr>
          <p:nvPr>
            <p:ph type="body" idx="1"/>
          </p:nvPr>
        </p:nvSpPr>
        <p:spPr>
          <a:xfrm>
            <a:off x="457200" y="1935163"/>
            <a:ext cx="8229600" cy="4662189"/>
          </a:xfrm>
          <a:prstGeom prst="rect">
            <a:avLst/>
          </a:prstGeom>
          <a:noFill/>
          <a:ln>
            <a:noFill/>
          </a:ln>
        </p:spPr>
        <p:txBody>
          <a:bodyPr spcFirstLastPara="1" wrap="square" lIns="91425" tIns="45700" rIns="91425" bIns="45700" anchor="t" anchorCtr="0">
            <a:normAutofit/>
          </a:bodyPr>
          <a:lstStyle/>
          <a:p>
            <a:pPr marL="273050" lvl="0" indent="-273050" algn="l" rtl="0">
              <a:spcBef>
                <a:spcPts val="0"/>
              </a:spcBef>
              <a:spcAft>
                <a:spcPts val="0"/>
              </a:spcAft>
              <a:buSzPts val="2470"/>
              <a:buChar char="⚫"/>
            </a:pPr>
            <a:r>
              <a:rPr lang="en-GB">
                <a:latin typeface="Century Gothic"/>
                <a:ea typeface="Century Gothic"/>
                <a:cs typeface="Century Gothic"/>
                <a:sym typeface="Century Gothic"/>
              </a:rPr>
              <a:t>Dojo points – end of term rewards</a:t>
            </a:r>
            <a:endParaRPr>
              <a:latin typeface="Century Gothic"/>
              <a:ea typeface="Century Gothic"/>
              <a:cs typeface="Century Gothic"/>
              <a:sym typeface="Century Gothic"/>
            </a:endParaRPr>
          </a:p>
          <a:p>
            <a:pPr marL="0" lvl="0" indent="0" algn="l" rtl="0">
              <a:spcBef>
                <a:spcPts val="520"/>
              </a:spcBef>
              <a:spcAft>
                <a:spcPts val="0"/>
              </a:spcAft>
              <a:buSzPts val="2470"/>
              <a:buNone/>
            </a:pPr>
            <a:endParaRPr>
              <a:latin typeface="Century Gothic"/>
              <a:ea typeface="Century Gothic"/>
              <a:cs typeface="Century Gothic"/>
              <a:sym typeface="Century Gothic"/>
            </a:endParaRPr>
          </a:p>
          <a:p>
            <a:pPr marL="273050" lvl="0" indent="-273050" algn="l" rtl="0">
              <a:spcBef>
                <a:spcPts val="520"/>
              </a:spcBef>
              <a:spcAft>
                <a:spcPts val="0"/>
              </a:spcAft>
              <a:buSzPts val="2470"/>
              <a:buChar char="⚫"/>
            </a:pPr>
            <a:r>
              <a:rPr lang="en-GB">
                <a:latin typeface="Century Gothic"/>
                <a:ea typeface="Century Gothic"/>
                <a:cs typeface="Century Gothic"/>
                <a:sym typeface="Century Gothic"/>
              </a:rPr>
              <a:t>Head teacher's Award</a:t>
            </a:r>
            <a:endParaRPr/>
          </a:p>
          <a:p>
            <a:pPr marL="0" lvl="0" indent="0" algn="l" rtl="0">
              <a:spcBef>
                <a:spcPts val="520"/>
              </a:spcBef>
              <a:spcAft>
                <a:spcPts val="0"/>
              </a:spcAft>
              <a:buSzPts val="2470"/>
              <a:buNone/>
            </a:pPr>
            <a:endParaRPr>
              <a:latin typeface="Century Gothic"/>
              <a:ea typeface="Century Gothic"/>
              <a:cs typeface="Century Gothic"/>
              <a:sym typeface="Century Gothic"/>
            </a:endParaRPr>
          </a:p>
          <a:p>
            <a:pPr marL="273050" lvl="0" indent="-273050" algn="l" rtl="0">
              <a:spcBef>
                <a:spcPts val="520"/>
              </a:spcBef>
              <a:spcAft>
                <a:spcPts val="0"/>
              </a:spcAft>
              <a:buSzPts val="2470"/>
              <a:buChar char="⚫"/>
            </a:pPr>
            <a:r>
              <a:rPr lang="en-GB">
                <a:latin typeface="Century Gothic"/>
                <a:ea typeface="Century Gothic"/>
                <a:cs typeface="Century Gothic"/>
                <a:sym typeface="Century Gothic"/>
              </a:rPr>
              <a:t>Stars of the week </a:t>
            </a:r>
            <a:endParaRPr/>
          </a:p>
          <a:p>
            <a:pPr marL="273050" lvl="0" indent="-273050" algn="l" rtl="0">
              <a:spcBef>
                <a:spcPts val="520"/>
              </a:spcBef>
              <a:spcAft>
                <a:spcPts val="0"/>
              </a:spcAft>
              <a:buSzPts val="2470"/>
              <a:buFont typeface="Noto Sans Symbols"/>
              <a:buNone/>
            </a:pPr>
            <a:endParaRPr>
              <a:latin typeface="Century Gothic"/>
              <a:ea typeface="Century Gothic"/>
              <a:cs typeface="Century Gothic"/>
              <a:sym typeface="Century Gothic"/>
            </a:endParaRPr>
          </a:p>
          <a:p>
            <a:pPr marL="0" lvl="0" indent="0" algn="l" rtl="0">
              <a:spcBef>
                <a:spcPts val="520"/>
              </a:spcBef>
              <a:spcAft>
                <a:spcPts val="0"/>
              </a:spcAft>
              <a:buSzPts val="2470"/>
              <a:buNone/>
            </a:pPr>
            <a:endParaRPr>
              <a:latin typeface="Century Gothic"/>
              <a:ea typeface="Century Gothic"/>
              <a:cs typeface="Century Gothic"/>
              <a:sym typeface="Century Gothic"/>
            </a:endParaRPr>
          </a:p>
          <a:p>
            <a:pPr marL="273050" lvl="0" indent="-116204" algn="l" rtl="0">
              <a:spcBef>
                <a:spcPts val="520"/>
              </a:spcBef>
              <a:spcAft>
                <a:spcPts val="0"/>
              </a:spcAft>
              <a:buSzPts val="2470"/>
              <a:buNone/>
            </a:pPr>
            <a:endParaRPr>
              <a:latin typeface="Century Gothic"/>
              <a:ea typeface="Century Gothic"/>
              <a:cs typeface="Century Gothic"/>
              <a:sym typeface="Century Gothic"/>
            </a:endParaRPr>
          </a:p>
          <a:p>
            <a:pPr marL="273050" lvl="0" indent="-116204" algn="l" rtl="0">
              <a:spcBef>
                <a:spcPts val="520"/>
              </a:spcBef>
              <a:spcAft>
                <a:spcPts val="0"/>
              </a:spcAft>
              <a:buSzPts val="2470"/>
              <a:buNone/>
            </a:pPr>
            <a:endParaRPr>
              <a:latin typeface="Century Gothic"/>
              <a:ea typeface="Century Gothic"/>
              <a:cs typeface="Century Gothic"/>
              <a:sym typeface="Century Gothic"/>
            </a:endParaRPr>
          </a:p>
          <a:p>
            <a:pPr marL="0" lvl="0" indent="0" algn="l" rtl="0">
              <a:spcBef>
                <a:spcPts val="520"/>
              </a:spcBef>
              <a:spcAft>
                <a:spcPts val="0"/>
              </a:spcAft>
              <a:buSzPts val="2470"/>
              <a:buNone/>
            </a:pPr>
            <a:endParaRPr>
              <a:solidFill>
                <a:srgbClr val="FF0000"/>
              </a:solidFill>
              <a:latin typeface="Century Gothic"/>
              <a:ea typeface="Century Gothic"/>
              <a:cs typeface="Century Gothic"/>
              <a:sym typeface="Century Gothic"/>
            </a:endParaRPr>
          </a:p>
          <a:p>
            <a:pPr marL="273050" lvl="0" indent="-116204" algn="l" rtl="0">
              <a:spcBef>
                <a:spcPts val="520"/>
              </a:spcBef>
              <a:spcAft>
                <a:spcPts val="0"/>
              </a:spcAft>
              <a:buSzPts val="2470"/>
              <a:buNone/>
            </a:pP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15"/>
          <p:cNvPicPr preferRelativeResize="0">
            <a:picLocks noGrp="1"/>
          </p:cNvPicPr>
          <p:nvPr>
            <p:ph type="body" idx="1"/>
          </p:nvPr>
        </p:nvPicPr>
        <p:blipFill rotWithShape="1">
          <a:blip r:embed="rId3">
            <a:alphaModFix/>
          </a:blip>
          <a:srcRect r="57382" b="28235"/>
          <a:stretch/>
        </p:blipFill>
        <p:spPr>
          <a:xfrm>
            <a:off x="5508104" y="764704"/>
            <a:ext cx="3325658" cy="3150021"/>
          </a:xfrm>
          <a:prstGeom prst="rect">
            <a:avLst/>
          </a:prstGeom>
          <a:noFill/>
          <a:ln>
            <a:noFill/>
          </a:ln>
        </p:spPr>
      </p:pic>
      <p:sp>
        <p:nvSpPr>
          <p:cNvPr id="369" name="Google Shape;369;p15"/>
          <p:cNvSpPr/>
          <p:nvPr/>
        </p:nvSpPr>
        <p:spPr>
          <a:xfrm>
            <a:off x="179512" y="1700808"/>
            <a:ext cx="5832648"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entury Gothic"/>
              <a:buNone/>
            </a:pPr>
            <a:r>
              <a:rPr lang="en-GB" sz="2400" b="1" i="0" u="sng" strike="noStrike" cap="none">
                <a:solidFill>
                  <a:schemeClr val="dk1"/>
                </a:solidFill>
                <a:latin typeface="Century Gothic"/>
                <a:ea typeface="Century Gothic"/>
                <a:cs typeface="Century Gothic"/>
                <a:sym typeface="Century Gothic"/>
              </a:rPr>
              <a:t>ALWAYS badges</a:t>
            </a:r>
            <a:endParaRPr/>
          </a:p>
          <a:p>
            <a:pPr marL="0" marR="0" lvl="0" indent="0" algn="l" rtl="0">
              <a:spcBef>
                <a:spcPts val="0"/>
              </a:spcBef>
              <a:spcAft>
                <a:spcPts val="0"/>
              </a:spcAft>
              <a:buClr>
                <a:schemeClr val="dk1"/>
              </a:buClr>
              <a:buSzPts val="2400"/>
              <a:buFont typeface="Century Gothic"/>
              <a:buNone/>
            </a:pPr>
            <a:r>
              <a:rPr lang="en-GB" sz="2400" b="0" i="0" u="none" strike="noStrike" cap="none">
                <a:solidFill>
                  <a:schemeClr val="dk1"/>
                </a:solidFill>
                <a:latin typeface="Century Gothic"/>
                <a:ea typeface="Century Gothic"/>
                <a:cs typeface="Century Gothic"/>
                <a:sym typeface="Century Gothic"/>
              </a:rPr>
              <a:t>Our behaviour policy supports the school’s four rights: </a:t>
            </a:r>
            <a:endParaRPr/>
          </a:p>
          <a:p>
            <a:pPr marL="0" marR="0" lvl="0" indent="0" algn="l" rtl="0">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Noto Sans Symbols"/>
              <a:buChar char="❖"/>
            </a:pPr>
            <a:r>
              <a:rPr lang="en-GB" sz="2400" b="0" i="1" u="none" strike="noStrike" cap="none">
                <a:solidFill>
                  <a:schemeClr val="dk1"/>
                </a:solidFill>
                <a:latin typeface="Century Gothic"/>
                <a:ea typeface="Century Gothic"/>
                <a:cs typeface="Century Gothic"/>
                <a:sym typeface="Century Gothic"/>
              </a:rPr>
              <a:t>All pupils ALWAYS have a right to learn</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Noto Sans Symbols"/>
              <a:buChar char="❖"/>
            </a:pPr>
            <a:r>
              <a:rPr lang="en-GB" sz="2400" b="0" i="1" u="none" strike="noStrike" cap="none">
                <a:solidFill>
                  <a:schemeClr val="dk1"/>
                </a:solidFill>
                <a:latin typeface="Century Gothic"/>
                <a:ea typeface="Century Gothic"/>
                <a:cs typeface="Century Gothic"/>
                <a:sym typeface="Century Gothic"/>
              </a:rPr>
              <a:t>All adults ALWAYS have a right to do their job</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Noto Sans Symbols"/>
              <a:buChar char="❖"/>
            </a:pPr>
            <a:r>
              <a:rPr lang="en-GB" sz="2400" b="0" i="1" u="none" strike="noStrike" cap="none">
                <a:solidFill>
                  <a:schemeClr val="dk1"/>
                </a:solidFill>
                <a:latin typeface="Century Gothic"/>
                <a:ea typeface="Century Gothic"/>
                <a:cs typeface="Century Gothic"/>
                <a:sym typeface="Century Gothic"/>
              </a:rPr>
              <a:t>Everybody ALWAYS has a right to dignity and respect</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Noto Sans Symbols"/>
              <a:buChar char="❖"/>
            </a:pPr>
            <a:r>
              <a:rPr lang="en-GB" sz="2400" b="0" i="1" u="none" strike="noStrike" cap="none">
                <a:solidFill>
                  <a:schemeClr val="dk1"/>
                </a:solidFill>
                <a:latin typeface="Century Gothic"/>
                <a:ea typeface="Century Gothic"/>
                <a:cs typeface="Century Gothic"/>
                <a:sym typeface="Century Gothic"/>
              </a:rPr>
              <a:t>Everybody ALWAYS has a right to feel safe and be healthy</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GB">
                <a:latin typeface="Century Gothic"/>
                <a:ea typeface="Century Gothic"/>
                <a:cs typeface="Century Gothic"/>
                <a:sym typeface="Century Gothic"/>
              </a:rPr>
              <a:t>Important Reminders</a:t>
            </a:r>
            <a:endParaRPr/>
          </a:p>
        </p:txBody>
      </p:sp>
      <p:sp>
        <p:nvSpPr>
          <p:cNvPr id="375" name="Google Shape;375;p16"/>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2470"/>
              <a:buChar char="⚫"/>
            </a:pPr>
            <a:r>
              <a:rPr lang="en-GB" dirty="0">
                <a:latin typeface="Century Gothic"/>
                <a:ea typeface="Century Gothic"/>
                <a:cs typeface="Century Gothic"/>
                <a:sym typeface="Century Gothic"/>
              </a:rPr>
              <a:t>Please can you ensure every item of clothing has your child’s name in it. </a:t>
            </a:r>
            <a:endParaRPr dirty="0"/>
          </a:p>
          <a:p>
            <a:pPr marL="273050" lvl="0" indent="-273050" algn="l" rtl="0">
              <a:spcBef>
                <a:spcPts val="520"/>
              </a:spcBef>
              <a:spcAft>
                <a:spcPts val="0"/>
              </a:spcAft>
              <a:buSzPts val="2470"/>
              <a:buChar char="⚫"/>
            </a:pPr>
            <a:r>
              <a:rPr lang="en-GB" dirty="0">
                <a:latin typeface="Century Gothic"/>
                <a:ea typeface="Century Gothic"/>
                <a:cs typeface="Century Gothic"/>
                <a:sym typeface="Century Gothic"/>
              </a:rPr>
              <a:t>PE Kit must always be in school for PE. </a:t>
            </a:r>
            <a:endParaRPr dirty="0"/>
          </a:p>
          <a:p>
            <a:pPr marL="0" lvl="0" indent="0" algn="l" rtl="0">
              <a:spcBef>
                <a:spcPts val="520"/>
              </a:spcBef>
              <a:spcAft>
                <a:spcPts val="0"/>
              </a:spcAft>
              <a:buSzPts val="2470"/>
              <a:buNone/>
            </a:pPr>
            <a:r>
              <a:rPr lang="en-GB" b="1" u="sng" dirty="0">
                <a:latin typeface="Century Gothic"/>
                <a:ea typeface="Century Gothic"/>
                <a:cs typeface="Century Gothic"/>
                <a:sym typeface="Century Gothic"/>
              </a:rPr>
              <a:t>Year 1 – Monday and Thursday</a:t>
            </a:r>
          </a:p>
          <a:p>
            <a:pPr marL="0" lvl="0" indent="0" algn="l" rtl="0">
              <a:spcBef>
                <a:spcPts val="520"/>
              </a:spcBef>
              <a:spcAft>
                <a:spcPts val="0"/>
              </a:spcAft>
              <a:buSzPts val="2470"/>
              <a:buNone/>
            </a:pPr>
            <a:r>
              <a:rPr lang="en-GB" b="1" u="sng" dirty="0">
                <a:latin typeface="Century Gothic"/>
                <a:ea typeface="Century Gothic"/>
                <a:cs typeface="Century Gothic"/>
                <a:sym typeface="Century Gothic"/>
              </a:rPr>
              <a:t>Year 2 – Wednesday and Thursday</a:t>
            </a:r>
            <a:endParaRPr b="1" u="sng" dirty="0">
              <a:latin typeface="Century Gothic"/>
              <a:ea typeface="Century Gothic"/>
              <a:cs typeface="Century Gothic"/>
              <a:sym typeface="Century Gothic"/>
            </a:endParaRPr>
          </a:p>
          <a:p>
            <a:pPr marL="273050" lvl="0" indent="-273050" algn="l" rtl="0">
              <a:spcBef>
                <a:spcPts val="520"/>
              </a:spcBef>
              <a:spcAft>
                <a:spcPts val="0"/>
              </a:spcAft>
              <a:buSzPts val="2470"/>
              <a:buChar char="⚫"/>
            </a:pPr>
            <a:r>
              <a:rPr lang="en-GB" dirty="0">
                <a:latin typeface="Century Gothic"/>
                <a:ea typeface="Century Gothic"/>
                <a:cs typeface="Century Gothic"/>
                <a:sym typeface="Century Gothic"/>
              </a:rPr>
              <a:t>Reading bags must be brought into school </a:t>
            </a:r>
            <a:r>
              <a:rPr lang="en-GB" b="1" u="sng" dirty="0">
                <a:latin typeface="Century Gothic"/>
                <a:ea typeface="Century Gothic"/>
                <a:cs typeface="Century Gothic"/>
                <a:sym typeface="Century Gothic"/>
              </a:rPr>
              <a:t>everyday</a:t>
            </a:r>
            <a:r>
              <a:rPr lang="en-GB" dirty="0">
                <a:latin typeface="Century Gothic"/>
                <a:ea typeface="Century Gothic"/>
                <a:cs typeface="Century Gothic"/>
                <a:sym typeface="Century Gothic"/>
              </a:rPr>
              <a:t>. </a:t>
            </a:r>
            <a:endParaRPr dirty="0"/>
          </a:p>
          <a:p>
            <a:pPr marL="273050" lvl="0" indent="-273050" algn="l" rtl="0">
              <a:spcBef>
                <a:spcPts val="520"/>
              </a:spcBef>
              <a:spcAft>
                <a:spcPts val="0"/>
              </a:spcAft>
              <a:buSzPts val="2470"/>
              <a:buChar char="⚫"/>
            </a:pPr>
            <a:r>
              <a:rPr lang="en-GB" dirty="0">
                <a:latin typeface="Century Gothic"/>
                <a:ea typeface="Century Gothic"/>
                <a:cs typeface="Century Gothic"/>
                <a:sym typeface="Century Gothic"/>
              </a:rPr>
              <a:t>Please make sure we are aware of any medical details your child has or may develop throughout the year to ensure the appropriate forms are signed. </a:t>
            </a:r>
            <a:endParaRPr dirty="0"/>
          </a:p>
        </p:txBody>
      </p:sp>
      <p:pic>
        <p:nvPicPr>
          <p:cNvPr id="376" name="Google Shape;376;p16" descr="http://almostadoctor.co.uk/sites/all/files/image/Systems/Respiratory/inhalers/aerosol.jpg"/>
          <p:cNvPicPr preferRelativeResize="0"/>
          <p:nvPr/>
        </p:nvPicPr>
        <p:blipFill rotWithShape="1">
          <a:blip r:embed="rId3">
            <a:alphaModFix/>
          </a:blip>
          <a:srcRect/>
          <a:stretch/>
        </p:blipFill>
        <p:spPr>
          <a:xfrm>
            <a:off x="7452320" y="920116"/>
            <a:ext cx="1212740" cy="1212740"/>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7"/>
          <p:cNvSpPr txBox="1"/>
          <p:nvPr/>
        </p:nvSpPr>
        <p:spPr>
          <a:xfrm>
            <a:off x="996036" y="637681"/>
            <a:ext cx="7262813" cy="646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04040"/>
              </a:buClr>
              <a:buSzPts val="3600"/>
              <a:buFont typeface="Arial"/>
              <a:buNone/>
            </a:pPr>
            <a:r>
              <a:rPr lang="en-GB" sz="3600" b="1" i="0" u="none" strike="noStrike" cap="none">
                <a:solidFill>
                  <a:srgbClr val="404040"/>
                </a:solidFill>
                <a:latin typeface="Century Gothic"/>
                <a:ea typeface="Century Gothic"/>
                <a:cs typeface="Century Gothic"/>
                <a:sym typeface="Century Gothic"/>
              </a:rPr>
              <a:t>Let’s stay connected!</a:t>
            </a:r>
            <a:endParaRPr/>
          </a:p>
        </p:txBody>
      </p:sp>
      <p:sp>
        <p:nvSpPr>
          <p:cNvPr id="382" name="Google Shape;382;p17"/>
          <p:cNvSpPr txBox="1"/>
          <p:nvPr/>
        </p:nvSpPr>
        <p:spPr>
          <a:xfrm>
            <a:off x="235792" y="4633573"/>
            <a:ext cx="8908208"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3F3F3F"/>
                </a:solidFill>
                <a:latin typeface="Century Gothic"/>
                <a:ea typeface="Century Gothic"/>
                <a:cs typeface="Century Gothic"/>
                <a:sym typeface="Century Gothic"/>
              </a:rPr>
              <a:t>Look out to see what we have been up to in class, updates and ideas </a:t>
            </a:r>
            <a:endParaRPr dirty="0"/>
          </a:p>
          <a:p>
            <a:pPr marL="0" marR="0" lvl="0" indent="0" algn="l" rtl="0">
              <a:spcBef>
                <a:spcPts val="0"/>
              </a:spcBef>
              <a:spcAft>
                <a:spcPts val="0"/>
              </a:spcAft>
              <a:buNone/>
            </a:pPr>
            <a:r>
              <a:rPr lang="en-GB" sz="2000" b="0" i="0" u="none" strike="noStrike" cap="none" dirty="0">
                <a:solidFill>
                  <a:srgbClr val="3F3F3F"/>
                </a:solidFill>
                <a:latin typeface="Century Gothic"/>
                <a:ea typeface="Century Gothic"/>
                <a:cs typeface="Century Gothic"/>
                <a:sym typeface="Century Gothic"/>
              </a:rPr>
              <a:t>to support your child’s learning.  </a:t>
            </a:r>
            <a:endParaRPr lang="en-GB" sz="2000" b="0" i="0" u="none" strike="noStrike" cap="none" dirty="0" smtClean="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endParaRPr lang="en-US" sz="2000" dirty="0">
              <a:solidFill>
                <a:srgbClr val="3F3F3F"/>
              </a:solidFill>
              <a:latin typeface="Century Gothic"/>
              <a:sym typeface="Century Gothic"/>
            </a:endParaRPr>
          </a:p>
          <a:p>
            <a:pPr marL="0" marR="0" lvl="0" indent="0" algn="l" rtl="0">
              <a:spcBef>
                <a:spcPts val="0"/>
              </a:spcBef>
              <a:spcAft>
                <a:spcPts val="0"/>
              </a:spcAft>
              <a:buNone/>
            </a:pPr>
            <a:r>
              <a:rPr lang="en-US" sz="2000" dirty="0" smtClean="0">
                <a:solidFill>
                  <a:srgbClr val="3F3F3F"/>
                </a:solidFill>
                <a:latin typeface="Century Gothic"/>
                <a:sym typeface="Century Gothic"/>
              </a:rPr>
              <a:t>You can message teaching staff on here but please be mindful of our working hours, but we will get back to you as soon as possible. </a:t>
            </a:r>
            <a:endParaRPr dirty="0"/>
          </a:p>
        </p:txBody>
      </p:sp>
      <p:pic>
        <p:nvPicPr>
          <p:cNvPr id="383" name="Google Shape;383;p17"/>
          <p:cNvPicPr preferRelativeResize="0"/>
          <p:nvPr/>
        </p:nvPicPr>
        <p:blipFill rotWithShape="1">
          <a:blip r:embed="rId3">
            <a:alphaModFix/>
          </a:blip>
          <a:srcRect/>
          <a:stretch/>
        </p:blipFill>
        <p:spPr>
          <a:xfrm>
            <a:off x="2558000" y="1588978"/>
            <a:ext cx="4138883" cy="2739410"/>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p>
            <a:pPr marL="0" lvl="0" indent="0" algn="r" rtl="0">
              <a:spcBef>
                <a:spcPts val="0"/>
              </a:spcBef>
              <a:spcAft>
                <a:spcPts val="0"/>
              </a:spcAft>
              <a:buClr>
                <a:srgbClr val="B95156"/>
              </a:buClr>
              <a:buSzPts val="5600"/>
              <a:buFont typeface="Century Gothic"/>
              <a:buNone/>
            </a:pPr>
            <a:r>
              <a:rPr lang="en-GB">
                <a:latin typeface="Century Gothic"/>
                <a:ea typeface="Century Gothic"/>
                <a:cs typeface="Century Gothic"/>
                <a:sym typeface="Century Gothic"/>
              </a:rPr>
              <a:t>Thank you for listening ☺ </a:t>
            </a:r>
            <a:endParaRPr>
              <a:latin typeface="Century Gothic"/>
              <a:ea typeface="Century Gothic"/>
              <a:cs typeface="Century Gothic"/>
              <a:sym typeface="Century Gothic"/>
            </a:endParaRPr>
          </a:p>
        </p:txBody>
      </p:sp>
      <p:sp>
        <p:nvSpPr>
          <p:cNvPr id="389" name="Google Shape;389;p18"/>
          <p:cNvSpPr txBox="1">
            <a:spLocks noGrp="1"/>
          </p:cNvSpPr>
          <p:nvPr>
            <p:ph type="subTitle" idx="1"/>
          </p:nvPr>
        </p:nvSpPr>
        <p:spPr>
          <a:xfrm>
            <a:off x="611560" y="3717032"/>
            <a:ext cx="7854950" cy="1752600"/>
          </a:xfrm>
          <a:prstGeom prst="rect">
            <a:avLst/>
          </a:prstGeom>
          <a:noFill/>
          <a:ln>
            <a:noFill/>
          </a:ln>
        </p:spPr>
        <p:txBody>
          <a:bodyPr spcFirstLastPara="1" wrap="square" lIns="0" tIns="45700" rIns="18275" bIns="45700" anchor="t" anchorCtr="0">
            <a:noAutofit/>
          </a:bodyPr>
          <a:lstStyle/>
          <a:p>
            <a:pPr marL="0" marR="0" lvl="0" indent="0" algn="r" rtl="0">
              <a:spcBef>
                <a:spcPts val="0"/>
              </a:spcBef>
              <a:spcAft>
                <a:spcPts val="0"/>
              </a:spcAft>
              <a:buSzPts val="2470"/>
              <a:buNone/>
            </a:pPr>
            <a:r>
              <a:rPr lang="en-GB">
                <a:latin typeface="Century Gothic"/>
                <a:ea typeface="Century Gothic"/>
                <a:cs typeface="Century Gothic"/>
                <a:sym typeface="Century Gothic"/>
              </a:rPr>
              <a:t>Any Questions?</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587829" y="338847"/>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GB" dirty="0"/>
              <a:t>Other adults </a:t>
            </a:r>
            <a:endParaRPr dirty="0"/>
          </a:p>
        </p:txBody>
      </p:sp>
      <p:pic>
        <p:nvPicPr>
          <p:cNvPr id="2" name="Picture 1"/>
          <p:cNvPicPr>
            <a:picLocks noChangeAspect="1"/>
          </p:cNvPicPr>
          <p:nvPr/>
        </p:nvPicPr>
        <p:blipFill>
          <a:blip r:embed="rId3"/>
          <a:stretch>
            <a:fillRect/>
          </a:stretch>
        </p:blipFill>
        <p:spPr>
          <a:xfrm>
            <a:off x="1501746" y="1747862"/>
            <a:ext cx="3295885" cy="2108777"/>
          </a:xfrm>
          <a:prstGeom prst="rect">
            <a:avLst/>
          </a:prstGeom>
        </p:spPr>
      </p:pic>
      <p:pic>
        <p:nvPicPr>
          <p:cNvPr id="3" name="Picture 2"/>
          <p:cNvPicPr>
            <a:picLocks noChangeAspect="1"/>
          </p:cNvPicPr>
          <p:nvPr/>
        </p:nvPicPr>
        <p:blipFill>
          <a:blip r:embed="rId4"/>
          <a:stretch>
            <a:fillRect/>
          </a:stretch>
        </p:blipFill>
        <p:spPr>
          <a:xfrm>
            <a:off x="1501746" y="4226255"/>
            <a:ext cx="3569175" cy="2193896"/>
          </a:xfrm>
          <a:prstGeom prst="rect">
            <a:avLst/>
          </a:prstGeom>
        </p:spPr>
      </p:pic>
      <p:pic>
        <p:nvPicPr>
          <p:cNvPr id="4" name="Picture 3"/>
          <p:cNvPicPr>
            <a:picLocks noChangeAspect="1"/>
          </p:cNvPicPr>
          <p:nvPr/>
        </p:nvPicPr>
        <p:blipFill>
          <a:blip r:embed="rId5"/>
          <a:stretch>
            <a:fillRect/>
          </a:stretch>
        </p:blipFill>
        <p:spPr>
          <a:xfrm>
            <a:off x="6916662" y="1728733"/>
            <a:ext cx="1582378" cy="1857251"/>
          </a:xfrm>
          <a:prstGeom prst="rect">
            <a:avLst/>
          </a:prstGeom>
        </p:spPr>
      </p:pic>
      <p:pic>
        <p:nvPicPr>
          <p:cNvPr id="5" name="Picture 4"/>
          <p:cNvPicPr>
            <a:picLocks noChangeAspect="1"/>
          </p:cNvPicPr>
          <p:nvPr/>
        </p:nvPicPr>
        <p:blipFill>
          <a:blip r:embed="rId6"/>
          <a:stretch>
            <a:fillRect/>
          </a:stretch>
        </p:blipFill>
        <p:spPr>
          <a:xfrm>
            <a:off x="6843029" y="4091188"/>
            <a:ext cx="1656011" cy="2202495"/>
          </a:xfrm>
          <a:prstGeom prst="rect">
            <a:avLst/>
          </a:prstGeom>
        </p:spPr>
      </p:pic>
      <p:sp>
        <p:nvSpPr>
          <p:cNvPr id="6" name="TextBox 5"/>
          <p:cNvSpPr txBox="1"/>
          <p:nvPr/>
        </p:nvSpPr>
        <p:spPr>
          <a:xfrm>
            <a:off x="1656607" y="3730875"/>
            <a:ext cx="7160821" cy="400110"/>
          </a:xfrm>
          <a:prstGeom prst="rect">
            <a:avLst/>
          </a:prstGeom>
          <a:noFill/>
        </p:spPr>
        <p:txBody>
          <a:bodyPr wrap="square" rtlCol="0">
            <a:spAutoFit/>
          </a:bodyPr>
          <a:lstStyle/>
          <a:p>
            <a:r>
              <a:rPr lang="en-US" sz="2000" dirty="0" err="1" smtClean="0">
                <a:latin typeface="Century Gothic" panose="020B0502020202020204" pitchFamily="34" charset="0"/>
              </a:rPr>
              <a:t>Mrs</a:t>
            </a:r>
            <a:r>
              <a:rPr lang="en-US" sz="2000" dirty="0" smtClean="0">
                <a:latin typeface="Century Gothic" panose="020B0502020202020204" pitchFamily="34" charset="0"/>
              </a:rPr>
              <a:t> Egan       Miss Green                                 </a:t>
            </a:r>
            <a:r>
              <a:rPr lang="en-US" sz="2000" dirty="0" err="1" smtClean="0">
                <a:latin typeface="Century Gothic" panose="020B0502020202020204" pitchFamily="34" charset="0"/>
              </a:rPr>
              <a:t>Mrs</a:t>
            </a:r>
            <a:r>
              <a:rPr lang="en-US" sz="2000" dirty="0" smtClean="0">
                <a:latin typeface="Century Gothic" panose="020B0502020202020204" pitchFamily="34" charset="0"/>
              </a:rPr>
              <a:t> Harrison  </a:t>
            </a:r>
            <a:endParaRPr lang="en-GB" sz="2000" dirty="0">
              <a:latin typeface="Century Gothic" panose="020B0502020202020204" pitchFamily="34" charset="0"/>
            </a:endParaRPr>
          </a:p>
        </p:txBody>
      </p:sp>
      <p:sp>
        <p:nvSpPr>
          <p:cNvPr id="7" name="TextBox 6"/>
          <p:cNvSpPr txBox="1"/>
          <p:nvPr/>
        </p:nvSpPr>
        <p:spPr>
          <a:xfrm>
            <a:off x="1563850" y="6389657"/>
            <a:ext cx="6935190" cy="400110"/>
          </a:xfrm>
          <a:prstGeom prst="rect">
            <a:avLst/>
          </a:prstGeom>
          <a:noFill/>
        </p:spPr>
        <p:txBody>
          <a:bodyPr wrap="square" rtlCol="0">
            <a:spAutoFit/>
          </a:bodyPr>
          <a:lstStyle/>
          <a:p>
            <a:r>
              <a:rPr lang="en-US" sz="2000" dirty="0" err="1" smtClean="0">
                <a:latin typeface="Century Gothic" panose="020B0502020202020204" pitchFamily="34" charset="0"/>
              </a:rPr>
              <a:t>Mrs</a:t>
            </a:r>
            <a:r>
              <a:rPr lang="en-US" sz="2000" dirty="0" smtClean="0">
                <a:latin typeface="Century Gothic" panose="020B0502020202020204" pitchFamily="34" charset="0"/>
              </a:rPr>
              <a:t> </a:t>
            </a:r>
            <a:r>
              <a:rPr lang="en-US" sz="2000" dirty="0" err="1" smtClean="0">
                <a:latin typeface="Century Gothic" panose="020B0502020202020204" pitchFamily="34" charset="0"/>
              </a:rPr>
              <a:t>Brownlie</a:t>
            </a:r>
            <a:r>
              <a:rPr lang="en-US" sz="2000" dirty="0" smtClean="0">
                <a:latin typeface="Century Gothic" panose="020B0502020202020204" pitchFamily="34" charset="0"/>
              </a:rPr>
              <a:t>       </a:t>
            </a:r>
            <a:r>
              <a:rPr lang="en-US" sz="2000" dirty="0" err="1" smtClean="0">
                <a:latin typeface="Century Gothic" panose="020B0502020202020204" pitchFamily="34" charset="0"/>
              </a:rPr>
              <a:t>Mrs</a:t>
            </a:r>
            <a:r>
              <a:rPr lang="en-US" sz="2000" dirty="0" smtClean="0">
                <a:latin typeface="Century Gothic" panose="020B0502020202020204" pitchFamily="34" charset="0"/>
              </a:rPr>
              <a:t> Wood                                     Sam </a:t>
            </a:r>
            <a:endParaRPr lang="en-GB" sz="2000" dirty="0">
              <a:latin typeface="Century Gothic" panose="020B0502020202020204" pitchFamily="34" charset="0"/>
            </a:endParaRPr>
          </a:p>
        </p:txBody>
      </p:sp>
      <p:sp>
        <p:nvSpPr>
          <p:cNvPr id="8" name="TextBox 7"/>
          <p:cNvSpPr txBox="1"/>
          <p:nvPr/>
        </p:nvSpPr>
        <p:spPr>
          <a:xfrm>
            <a:off x="320634" y="2637283"/>
            <a:ext cx="1181112" cy="461665"/>
          </a:xfrm>
          <a:prstGeom prst="rect">
            <a:avLst/>
          </a:prstGeom>
          <a:noFill/>
        </p:spPr>
        <p:txBody>
          <a:bodyPr wrap="square" rtlCol="0">
            <a:spAutoFit/>
          </a:bodyPr>
          <a:lstStyle/>
          <a:p>
            <a:r>
              <a:rPr lang="en-US" sz="2400" dirty="0" smtClean="0">
                <a:latin typeface="Century Gothic" panose="020B0502020202020204" pitchFamily="34" charset="0"/>
              </a:rPr>
              <a:t>Year 1</a:t>
            </a:r>
            <a:endParaRPr lang="en-GB" sz="2400" dirty="0">
              <a:latin typeface="Century Gothic" panose="020B0502020202020204" pitchFamily="34" charset="0"/>
            </a:endParaRPr>
          </a:p>
        </p:txBody>
      </p:sp>
      <p:sp>
        <p:nvSpPr>
          <p:cNvPr id="11" name="TextBox 10"/>
          <p:cNvSpPr txBox="1"/>
          <p:nvPr/>
        </p:nvSpPr>
        <p:spPr>
          <a:xfrm>
            <a:off x="382738" y="5321399"/>
            <a:ext cx="1181112" cy="461665"/>
          </a:xfrm>
          <a:prstGeom prst="rect">
            <a:avLst/>
          </a:prstGeom>
          <a:noFill/>
        </p:spPr>
        <p:txBody>
          <a:bodyPr wrap="square" rtlCol="0">
            <a:spAutoFit/>
          </a:bodyPr>
          <a:lstStyle/>
          <a:p>
            <a:r>
              <a:rPr lang="en-US" sz="2400" dirty="0" smtClean="0">
                <a:latin typeface="Century Gothic" panose="020B0502020202020204" pitchFamily="34" charset="0"/>
              </a:rPr>
              <a:t>Year 2</a:t>
            </a:r>
            <a:endParaRPr lang="en-GB" sz="2400" dirty="0">
              <a:latin typeface="Century Gothic" panose="020B0502020202020204" pitchFamily="34" charset="0"/>
            </a:endParaRPr>
          </a:p>
        </p:txBody>
      </p:sp>
      <p:sp>
        <p:nvSpPr>
          <p:cNvPr id="9" name="TextBox 8"/>
          <p:cNvSpPr txBox="1"/>
          <p:nvPr/>
        </p:nvSpPr>
        <p:spPr>
          <a:xfrm>
            <a:off x="7077267" y="665083"/>
            <a:ext cx="1187533" cy="1015663"/>
          </a:xfrm>
          <a:prstGeom prst="rect">
            <a:avLst/>
          </a:prstGeom>
          <a:noFill/>
        </p:spPr>
        <p:txBody>
          <a:bodyPr wrap="square" rtlCol="0">
            <a:spAutoFit/>
          </a:bodyPr>
          <a:lstStyle/>
          <a:p>
            <a:pPr algn="ctr"/>
            <a:r>
              <a:rPr lang="en-US" sz="2000" dirty="0" smtClean="0">
                <a:latin typeface="Century Gothic" panose="020B0502020202020204" pitchFamily="34" charset="0"/>
              </a:rPr>
              <a:t>Year 1 and Year 2</a:t>
            </a:r>
            <a:endParaRPr lang="en-GB" sz="2000" dirty="0">
              <a:latin typeface="Century Gothic" panose="020B0502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Shape 277"/>
        <p:cNvGrpSpPr/>
        <p:nvPr/>
      </p:nvGrpSpPr>
      <p:grpSpPr>
        <a:xfrm>
          <a:off x="0" y="0"/>
          <a:ext cx="0" cy="0"/>
          <a:chOff x="0" y="0"/>
          <a:chExt cx="0" cy="0"/>
        </a:xfrm>
      </p:grpSpPr>
      <p:sp>
        <p:nvSpPr>
          <p:cNvPr id="278" name="Google Shape;278;p3"/>
          <p:cNvSpPr/>
          <p:nvPr/>
        </p:nvSpPr>
        <p:spPr>
          <a:xfrm>
            <a:off x="366713" y="354013"/>
            <a:ext cx="8420100" cy="715962"/>
          </a:xfrm>
          <a:prstGeom prst="rect">
            <a:avLst/>
          </a:prstGeom>
          <a:solidFill>
            <a:srgbClr val="8297F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79" name="Google Shape;279;p3"/>
          <p:cNvSpPr/>
          <p:nvPr/>
        </p:nvSpPr>
        <p:spPr>
          <a:xfrm>
            <a:off x="407988" y="401638"/>
            <a:ext cx="55659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GB" sz="3600" b="1" i="0" u="none" strike="noStrike" cap="none">
                <a:solidFill>
                  <a:srgbClr val="FFFFFF"/>
                </a:solidFill>
                <a:latin typeface="Century Gothic"/>
                <a:ea typeface="Century Gothic"/>
                <a:cs typeface="Century Gothic"/>
                <a:sym typeface="Century Gothic"/>
              </a:rPr>
              <a:t>Statutory Coverage KS1</a:t>
            </a:r>
            <a:endParaRPr/>
          </a:p>
        </p:txBody>
      </p:sp>
      <p:sp>
        <p:nvSpPr>
          <p:cNvPr id="280" name="Google Shape;280;p3"/>
          <p:cNvSpPr/>
          <p:nvPr/>
        </p:nvSpPr>
        <p:spPr>
          <a:xfrm>
            <a:off x="395662" y="1196752"/>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Subjects are classed as ‘core’ and ‘foundation’.</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Core Subjects: </a:t>
            </a:r>
            <a:r>
              <a:rPr lang="en-GB" sz="1600" b="1" i="0" u="sng" strike="noStrike" cap="none" dirty="0">
                <a:solidFill>
                  <a:srgbClr val="171616"/>
                </a:solidFill>
                <a:latin typeface="Century Gothic"/>
                <a:ea typeface="Century Gothic"/>
                <a:cs typeface="Century Gothic"/>
                <a:sym typeface="Century Gothic"/>
                <a:hlinkClick r:id="rId3" action="ppaction://hlinksldjump">
                  <a:extLst>
                    <a:ext uri="{A12FA001-AC4F-418D-AE19-62706E023703}">
                      <ahyp:hlinkClr xmlns="" xmlns:ahyp="http://schemas.microsoft.com/office/drawing/2018/hyperlinkcolor" val="tx"/>
                    </a:ext>
                  </a:extLst>
                </a:hlinkClick>
              </a:rPr>
              <a:t>English</a:t>
            </a:r>
            <a:r>
              <a:rPr lang="en-GB" sz="1600" b="0" i="0" u="none" strike="noStrike" cap="none" dirty="0">
                <a:solidFill>
                  <a:srgbClr val="171616"/>
                </a:solidFill>
                <a:latin typeface="Century Gothic"/>
                <a:ea typeface="Century Gothic"/>
                <a:cs typeface="Century Gothic"/>
                <a:sym typeface="Century Gothic"/>
              </a:rPr>
              <a:t>, </a:t>
            </a:r>
            <a:r>
              <a:rPr lang="en-GB" sz="1600" b="1" i="0" u="sng" strike="noStrike" cap="none" dirty="0">
                <a:solidFill>
                  <a:srgbClr val="171616"/>
                </a:solidFill>
                <a:latin typeface="Century Gothic"/>
                <a:ea typeface="Century Gothic"/>
                <a:cs typeface="Century Gothic"/>
                <a:sym typeface="Century Gothic"/>
                <a:hlinkClick r:id="rId4" action="ppaction://hlinksldjump">
                  <a:extLst>
                    <a:ext uri="{A12FA001-AC4F-418D-AE19-62706E023703}">
                      <ahyp:hlinkClr xmlns="" xmlns:ahyp="http://schemas.microsoft.com/office/drawing/2018/hyperlinkcolor" val="tx"/>
                    </a:ext>
                  </a:extLst>
                </a:hlinkClick>
              </a:rPr>
              <a:t>Mathematics</a:t>
            </a:r>
            <a:r>
              <a:rPr lang="en-GB" sz="1600" b="0" i="0" u="sng" strike="noStrike" cap="none" dirty="0">
                <a:solidFill>
                  <a:srgbClr val="171616"/>
                </a:solidFill>
                <a:latin typeface="Century Gothic"/>
                <a:ea typeface="Century Gothic"/>
                <a:cs typeface="Century Gothic"/>
                <a:sym typeface="Century Gothic"/>
                <a:hlinkClick r:id="rId4" action="ppaction://hlinksldjump">
                  <a:extLst>
                    <a:ext uri="{A12FA001-AC4F-418D-AE19-62706E023703}">
                      <ahyp:hlinkClr xmlns="" xmlns:ahyp="http://schemas.microsoft.com/office/drawing/2018/hyperlinkcolor" val="tx"/>
                    </a:ext>
                  </a:extLst>
                </a:hlinkClick>
              </a:rPr>
              <a:t> </a:t>
            </a:r>
            <a:r>
              <a:rPr lang="en-GB" sz="1600" b="0" i="0" u="none" strike="noStrike" cap="none" dirty="0">
                <a:solidFill>
                  <a:srgbClr val="171616"/>
                </a:solidFill>
                <a:latin typeface="Century Gothic"/>
                <a:ea typeface="Century Gothic"/>
                <a:cs typeface="Century Gothic"/>
                <a:sym typeface="Century Gothic"/>
              </a:rPr>
              <a:t>&amp; Science.</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Year 1 will be continuing with provision as in reception to support the transition. </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Foundation Subjects: Art and Design, Computing, Design and Technology, Geography, History, Music, Physical Education (PE).</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Spanish, Computing and Music will be taught by specialists every Friday. </a:t>
            </a:r>
            <a:endParaRPr sz="1600" b="0" i="0" u="none" strike="noStrike" cap="none" dirty="0">
              <a:solidFill>
                <a:srgbClr val="171616"/>
              </a:solidFill>
              <a:latin typeface="Century Gothic"/>
              <a:ea typeface="Century Gothic"/>
              <a:cs typeface="Century Gothic"/>
              <a:sym typeface="Century Gothic"/>
            </a:endParaRPr>
          </a:p>
          <a:p>
            <a:pPr marL="357188" marR="0" lvl="0" indent="0" algn="l" rtl="0">
              <a:spcBef>
                <a:spcPts val="0"/>
              </a:spcBef>
              <a:spcAft>
                <a:spcPts val="0"/>
              </a:spcAft>
              <a:buNone/>
            </a:pPr>
            <a:endParaRPr sz="1600" b="0" i="1"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The curriculum must be ‘balanced and broadly based’. </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This also includes Religious Education and PSHE (personal, social, health and economic education).</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Key Stage 1: Year 1 &amp; 2 (Age 5-7)</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Shape 284"/>
        <p:cNvGrpSpPr/>
        <p:nvPr/>
      </p:nvGrpSpPr>
      <p:grpSpPr>
        <a:xfrm>
          <a:off x="0" y="0"/>
          <a:ext cx="0" cy="0"/>
          <a:chOff x="0" y="0"/>
          <a:chExt cx="0" cy="0"/>
        </a:xfrm>
      </p:grpSpPr>
      <p:sp>
        <p:nvSpPr>
          <p:cNvPr id="285" name="Google Shape;285;p4"/>
          <p:cNvSpPr/>
          <p:nvPr/>
        </p:nvSpPr>
        <p:spPr>
          <a:xfrm>
            <a:off x="366713" y="354013"/>
            <a:ext cx="8420100" cy="715962"/>
          </a:xfrm>
          <a:prstGeom prst="rect">
            <a:avLst/>
          </a:prstGeom>
          <a:solidFill>
            <a:srgbClr val="8297F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6" name="Google Shape;286;p4"/>
          <p:cNvSpPr/>
          <p:nvPr/>
        </p:nvSpPr>
        <p:spPr>
          <a:xfrm>
            <a:off x="407988" y="427038"/>
            <a:ext cx="743023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GB" sz="3200" b="1" i="0" u="none" strike="noStrike" cap="none">
                <a:solidFill>
                  <a:srgbClr val="FFFFFF"/>
                </a:solidFill>
                <a:latin typeface="Century Gothic"/>
                <a:ea typeface="Century Gothic"/>
                <a:cs typeface="Century Gothic"/>
                <a:sym typeface="Century Gothic"/>
              </a:rPr>
              <a:t>How to Help Your Child with Reading</a:t>
            </a:r>
            <a:endParaRPr/>
          </a:p>
        </p:txBody>
      </p:sp>
      <p:sp>
        <p:nvSpPr>
          <p:cNvPr id="287" name="Google Shape;287;p4"/>
          <p:cNvSpPr/>
          <p:nvPr/>
        </p:nvSpPr>
        <p:spPr>
          <a:xfrm>
            <a:off x="407988" y="1253565"/>
            <a:ext cx="8429625" cy="5329238"/>
          </a:xfrm>
          <a:prstGeom prst="rect">
            <a:avLst/>
          </a:prstGeom>
          <a:solidFill>
            <a:schemeClr val="lt1"/>
          </a:solidFill>
          <a:ln>
            <a:noFill/>
          </a:ln>
        </p:spPr>
        <p:txBody>
          <a:bodyPr spcFirstLastPara="1" wrap="square" lIns="216000" tIns="216000" rIns="216000" bIns="216000" anchor="t" anchorCtr="0">
            <a:noAutofit/>
          </a:bodyPr>
          <a:lstStyle/>
          <a:p>
            <a:pPr marL="182562" marR="0" lvl="0" indent="0" algn="l" rtl="0">
              <a:spcBef>
                <a:spcPts val="0"/>
              </a:spcBef>
              <a:spcAft>
                <a:spcPts val="0"/>
              </a:spcAft>
              <a:buNone/>
            </a:pPr>
            <a:r>
              <a:rPr lang="en-GB" sz="1600" b="0" i="0" u="none" strike="noStrike" cap="none" dirty="0">
                <a:solidFill>
                  <a:srgbClr val="171616"/>
                </a:solidFill>
                <a:latin typeface="Century Gothic"/>
                <a:ea typeface="Century Gothic"/>
                <a:cs typeface="Century Gothic"/>
                <a:sym typeface="Century Gothic"/>
              </a:rPr>
              <a:t>Listening to your child read can take many forms.</a:t>
            </a:r>
            <a:endParaRPr dirty="0"/>
          </a:p>
          <a:p>
            <a:pPr marL="182562" marR="0" lvl="0" indent="0" algn="l" rtl="0">
              <a:spcBef>
                <a:spcPts val="0"/>
              </a:spcBef>
              <a:spcAft>
                <a:spcPts val="0"/>
              </a:spcAft>
              <a:buNone/>
            </a:pPr>
            <a:r>
              <a:rPr lang="en-GB" sz="1600" b="0" i="0" u="none" strike="noStrike" cap="none" dirty="0">
                <a:solidFill>
                  <a:srgbClr val="171616"/>
                </a:solidFill>
                <a:latin typeface="Century Gothic"/>
                <a:ea typeface="Century Gothic"/>
                <a:cs typeface="Century Gothic"/>
                <a:sym typeface="Century Gothic"/>
              </a:rPr>
              <a:t>First and foremost, focus developing an enjoyment and love of reading.</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Enjoy stories together – reading stories to your child at KS1 and KS2 is equally as important as listening to your child read.</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Read a little at a time but often, rather than rarely but for long periods of time!</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Talk about the story before, during and afterwards – discuss the plot, the characters, their feelings and actions, how it makes you feel, predict what will happen and encourage your child to have their own opinions.</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Look up definitions of words together – you could use a dictionary, the Internet or an app on a phone or tablet.</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All reading is valuable – it doesn’t have to be just stories. Reading can involve anything from fiction and non-fiction, poetry, newspapers, magazines, football programmes, TV guides.</a:t>
            </a:r>
            <a:endParaRPr dirty="0"/>
          </a:p>
          <a:p>
            <a:pPr marL="182562" marR="0" lvl="0" indent="0" algn="l" rtl="0">
              <a:spcBef>
                <a:spcPts val="0"/>
              </a:spcBef>
              <a:spcAft>
                <a:spcPts val="0"/>
              </a:spcAft>
              <a:buNone/>
            </a:pPr>
            <a:endParaRPr sz="1600" b="0" i="0" u="none" strike="noStrike" cap="none" dirty="0">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dirty="0">
                <a:solidFill>
                  <a:srgbClr val="171616"/>
                </a:solidFill>
                <a:latin typeface="Century Gothic"/>
                <a:ea typeface="Century Gothic"/>
                <a:cs typeface="Century Gothic"/>
                <a:sym typeface="Century Gothic"/>
              </a:rPr>
              <a:t>Visit the local library - it’s free!</a:t>
            </a:r>
            <a:endParaRPr dirty="0"/>
          </a:p>
          <a:p>
            <a:pPr marL="342900" marR="0" lvl="0" indent="-58737" algn="l" rtl="0">
              <a:spcBef>
                <a:spcPts val="0"/>
              </a:spcBef>
              <a:spcAft>
                <a:spcPts val="0"/>
              </a:spcAft>
              <a:buClr>
                <a:schemeClr val="lt1"/>
              </a:buClr>
              <a:buSzPts val="1600"/>
              <a:buFont typeface="Arial"/>
              <a:buNone/>
            </a:pPr>
            <a:endParaRPr sz="1600" b="0" i="0" u="none" strike="noStrike" cap="none" dirty="0">
              <a:solidFill>
                <a:srgbClr val="171616"/>
              </a:solidFill>
              <a:latin typeface="Play"/>
              <a:ea typeface="Play"/>
              <a:cs typeface="Play"/>
              <a:sym typeface="Play"/>
            </a:endParaRPr>
          </a:p>
        </p:txBody>
      </p:sp>
      <p:pic>
        <p:nvPicPr>
          <p:cNvPr id="288" name="Google Shape;288;p4"/>
          <p:cNvPicPr preferRelativeResize="0"/>
          <p:nvPr/>
        </p:nvPicPr>
        <p:blipFill rotWithShape="1">
          <a:blip r:embed="rId3">
            <a:alphaModFix/>
          </a:blip>
          <a:srcRect/>
          <a:stretch/>
        </p:blipFill>
        <p:spPr>
          <a:xfrm>
            <a:off x="7009421" y="5589240"/>
            <a:ext cx="1739494" cy="9935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
          <p:cNvSpPr txBox="1">
            <a:spLocks noGrp="1"/>
          </p:cNvSpPr>
          <p:nvPr>
            <p:ph type="body" idx="4294967295"/>
          </p:nvPr>
        </p:nvSpPr>
        <p:spPr>
          <a:xfrm>
            <a:off x="359532" y="2774431"/>
            <a:ext cx="4212468" cy="25447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i="0" u="none" strike="noStrike" cap="none">
                <a:solidFill>
                  <a:schemeClr val="dk2"/>
                </a:solidFill>
                <a:latin typeface="Century Gothic"/>
                <a:ea typeface="Century Gothic"/>
                <a:cs typeface="Century Gothic"/>
                <a:sym typeface="Century Gothic"/>
              </a:rPr>
              <a:t>Reading practice sessions are: </a:t>
            </a:r>
            <a:endParaRPr/>
          </a:p>
          <a:p>
            <a:pPr marL="0" marR="0" lvl="0" indent="0" algn="l"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timetabled three times a week </a:t>
            </a:r>
            <a:endParaRPr/>
          </a:p>
          <a:p>
            <a:pPr marL="0" marR="0" lvl="0" indent="0" algn="l"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taught by a trained teacher/teaching assistant</a:t>
            </a:r>
            <a:endParaRPr/>
          </a:p>
          <a:p>
            <a:pPr marL="0" marR="0" lvl="0" indent="0" algn="l"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taught in small groups.</a:t>
            </a:r>
            <a:endParaRPr sz="2000" b="0" i="0" u="none" strike="noStrike" cap="none">
              <a:solidFill>
                <a:schemeClr val="dk1"/>
              </a:solidFill>
              <a:latin typeface="Century Gothic"/>
              <a:ea typeface="Century Gothic"/>
              <a:cs typeface="Century Gothic"/>
              <a:sym typeface="Century Gothic"/>
            </a:endParaRPr>
          </a:p>
        </p:txBody>
      </p:sp>
      <p:sp>
        <p:nvSpPr>
          <p:cNvPr id="294" name="Google Shape;294;p5"/>
          <p:cNvSpPr txBox="1">
            <a:spLocks noGrp="1"/>
          </p:cNvSpPr>
          <p:nvPr>
            <p:ph type="title" idx="4294967295"/>
          </p:nvPr>
        </p:nvSpPr>
        <p:spPr>
          <a:xfrm>
            <a:off x="685800" y="-171400"/>
            <a:ext cx="77724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GB" sz="6000" b="0" i="0" u="none" strike="noStrike" cap="none">
                <a:solidFill>
                  <a:schemeClr val="dk1"/>
                </a:solidFill>
                <a:latin typeface="Century Gothic"/>
                <a:ea typeface="Century Gothic"/>
                <a:cs typeface="Century Gothic"/>
                <a:sym typeface="Century Gothic"/>
              </a:rPr>
              <a:t>How do we teach reading in books?</a:t>
            </a:r>
            <a:endParaRPr/>
          </a:p>
        </p:txBody>
      </p:sp>
      <p:pic>
        <p:nvPicPr>
          <p:cNvPr id="295" name="Google Shape;295;p5"/>
          <p:cNvPicPr preferRelativeResize="0"/>
          <p:nvPr/>
        </p:nvPicPr>
        <p:blipFill rotWithShape="1">
          <a:blip r:embed="rId3">
            <a:alphaModFix/>
          </a:blip>
          <a:srcRect/>
          <a:stretch/>
        </p:blipFill>
        <p:spPr>
          <a:xfrm>
            <a:off x="4842030" y="2145660"/>
            <a:ext cx="1801878" cy="1715388"/>
          </a:xfrm>
          <a:prstGeom prst="rect">
            <a:avLst/>
          </a:prstGeom>
          <a:noFill/>
          <a:ln>
            <a:noFill/>
          </a:ln>
        </p:spPr>
      </p:pic>
      <p:pic>
        <p:nvPicPr>
          <p:cNvPr id="296" name="Google Shape;296;p5"/>
          <p:cNvPicPr preferRelativeResize="0"/>
          <p:nvPr/>
        </p:nvPicPr>
        <p:blipFill rotWithShape="1">
          <a:blip r:embed="rId4">
            <a:alphaModFix/>
          </a:blip>
          <a:srcRect/>
          <a:stretch/>
        </p:blipFill>
        <p:spPr>
          <a:xfrm>
            <a:off x="4842030" y="3981864"/>
            <a:ext cx="1801878" cy="1715388"/>
          </a:xfrm>
          <a:prstGeom prst="rect">
            <a:avLst/>
          </a:prstGeom>
          <a:noFill/>
          <a:ln>
            <a:noFill/>
          </a:ln>
        </p:spPr>
      </p:pic>
      <p:pic>
        <p:nvPicPr>
          <p:cNvPr id="297" name="Google Shape;297;p5"/>
          <p:cNvPicPr preferRelativeResize="0"/>
          <p:nvPr/>
        </p:nvPicPr>
        <p:blipFill rotWithShape="1">
          <a:blip r:embed="rId5">
            <a:alphaModFix/>
          </a:blip>
          <a:srcRect/>
          <a:stretch/>
        </p:blipFill>
        <p:spPr>
          <a:xfrm>
            <a:off x="6800216" y="2774431"/>
            <a:ext cx="1878104" cy="2313824"/>
          </a:xfrm>
          <a:prstGeom prst="rect">
            <a:avLst/>
          </a:prstGeom>
          <a:noFill/>
          <a:ln>
            <a:noFill/>
          </a:ln>
        </p:spPr>
      </p:pic>
      <p:pic>
        <p:nvPicPr>
          <p:cNvPr id="298" name="Google Shape;298;p5"/>
          <p:cNvPicPr preferRelativeResize="0"/>
          <p:nvPr/>
        </p:nvPicPr>
        <p:blipFill rotWithShape="1">
          <a:blip r:embed="rId6">
            <a:alphaModFix/>
          </a:blip>
          <a:srcRect/>
          <a:stretch/>
        </p:blipFill>
        <p:spPr>
          <a:xfrm>
            <a:off x="8034337" y="212995"/>
            <a:ext cx="847725" cy="828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6" descr="A child writing on a piece of paper&#10;&#10;Description automatically generated with medium confidence"/>
          <p:cNvPicPr preferRelativeResize="0"/>
          <p:nvPr/>
        </p:nvPicPr>
        <p:blipFill rotWithShape="1">
          <a:blip r:embed="rId3">
            <a:alphaModFix/>
          </a:blip>
          <a:srcRect/>
          <a:stretch/>
        </p:blipFill>
        <p:spPr>
          <a:xfrm>
            <a:off x="4463989" y="2333451"/>
            <a:ext cx="4320479" cy="2931754"/>
          </a:xfrm>
          <a:prstGeom prst="roundRect">
            <a:avLst>
              <a:gd name="adj" fmla="val 4317"/>
            </a:avLst>
          </a:prstGeom>
          <a:noFill/>
          <a:ln>
            <a:noFill/>
          </a:ln>
        </p:spPr>
      </p:pic>
      <p:sp>
        <p:nvSpPr>
          <p:cNvPr id="304" name="Google Shape;304;p6"/>
          <p:cNvSpPr txBox="1">
            <a:spLocks noGrp="1"/>
          </p:cNvSpPr>
          <p:nvPr>
            <p:ph type="body" idx="4294967295"/>
          </p:nvPr>
        </p:nvSpPr>
        <p:spPr>
          <a:xfrm>
            <a:off x="359532" y="2294874"/>
            <a:ext cx="3996444" cy="32943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cap="none" dirty="0">
                <a:solidFill>
                  <a:schemeClr val="accent2"/>
                </a:solidFill>
                <a:latin typeface="Century Gothic"/>
                <a:ea typeface="Century Gothic"/>
                <a:cs typeface="Century Gothic"/>
                <a:sym typeface="Century Gothic"/>
              </a:rPr>
              <a:t>This means that your child should: </a:t>
            </a:r>
            <a:endParaRPr dirty="0"/>
          </a:p>
          <a:p>
            <a:pPr marL="0" marR="0" lvl="0" indent="0" algn="l" rtl="0">
              <a:spcBef>
                <a:spcPts val="0"/>
              </a:spcBef>
              <a:spcAft>
                <a:spcPts val="0"/>
              </a:spcAft>
              <a:buNone/>
            </a:pPr>
            <a:r>
              <a:rPr lang="en-GB" sz="1800" b="0" i="0" u="none" strike="noStrike" cap="none" dirty="0">
                <a:solidFill>
                  <a:srgbClr val="262626"/>
                </a:solidFill>
                <a:latin typeface="Century Gothic"/>
                <a:ea typeface="Century Gothic"/>
                <a:cs typeface="Century Gothic"/>
                <a:sym typeface="Century Gothic"/>
              </a:rPr>
              <a:t>- Know all the sounds and tricky words in their phonics book well</a:t>
            </a:r>
            <a:endParaRPr dirty="0"/>
          </a:p>
          <a:p>
            <a:pPr marL="0" marR="0" lvl="0" indent="0" algn="l" rtl="0">
              <a:spcBef>
                <a:spcPts val="0"/>
              </a:spcBef>
              <a:spcAft>
                <a:spcPts val="0"/>
              </a:spcAft>
              <a:buNone/>
            </a:pPr>
            <a:r>
              <a:rPr lang="en-GB" sz="1800" b="0" i="0" u="none" strike="noStrike" cap="none" dirty="0">
                <a:solidFill>
                  <a:srgbClr val="262626"/>
                </a:solidFill>
                <a:latin typeface="Century Gothic"/>
                <a:ea typeface="Century Gothic"/>
                <a:cs typeface="Century Gothic"/>
                <a:sym typeface="Century Gothic"/>
              </a:rPr>
              <a:t>- Read many of the words by silent blending (in their head) – their reading will be automatic</a:t>
            </a:r>
            <a:endParaRPr dirty="0"/>
          </a:p>
          <a:p>
            <a:pPr marL="0" marR="0" lvl="0" indent="0" algn="l" rtl="0">
              <a:spcBef>
                <a:spcPts val="0"/>
              </a:spcBef>
              <a:spcAft>
                <a:spcPts val="0"/>
              </a:spcAft>
              <a:buNone/>
            </a:pPr>
            <a:r>
              <a:rPr lang="en-GB" sz="1800" b="0" i="0" u="none" strike="noStrike" cap="none" dirty="0">
                <a:solidFill>
                  <a:srgbClr val="262626"/>
                </a:solidFill>
                <a:latin typeface="Century Gothic"/>
                <a:ea typeface="Century Gothic"/>
                <a:cs typeface="Century Gothic"/>
                <a:sym typeface="Century Gothic"/>
              </a:rPr>
              <a:t>- Only need to stop and sound out about 5% of the words by the time they bring the book home – but they should be able to do this on their own.</a:t>
            </a:r>
            <a:endParaRPr dirty="0"/>
          </a:p>
          <a:p>
            <a:pPr marL="0" marR="0" lvl="0" indent="0" algn="l" rtl="0">
              <a:spcBef>
                <a:spcPts val="0"/>
              </a:spcBef>
              <a:spcAft>
                <a:spcPts val="0"/>
              </a:spcAft>
              <a:buNone/>
            </a:pPr>
            <a:endParaRPr sz="1200" b="0" i="0" u="none" strike="noStrike" cap="none" dirty="0">
              <a:solidFill>
                <a:srgbClr val="262626"/>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rgbClr val="262626"/>
              </a:solidFill>
              <a:latin typeface="Calibri"/>
              <a:ea typeface="Calibri"/>
              <a:cs typeface="Calibri"/>
              <a:sym typeface="Calibri"/>
            </a:endParaRPr>
          </a:p>
        </p:txBody>
      </p:sp>
      <p:sp>
        <p:nvSpPr>
          <p:cNvPr id="305" name="Google Shape;305;p6"/>
          <p:cNvSpPr txBox="1">
            <a:spLocks noGrp="1"/>
          </p:cNvSpPr>
          <p:nvPr>
            <p:ph type="title" idx="4294967295"/>
          </p:nvPr>
        </p:nvSpPr>
        <p:spPr>
          <a:xfrm>
            <a:off x="469776" y="116632"/>
            <a:ext cx="7772400" cy="23876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None/>
            </a:pPr>
            <a:r>
              <a:rPr lang="en-GB" sz="4400" b="0" i="0" u="none" strike="noStrike" cap="none">
                <a:solidFill>
                  <a:schemeClr val="dk1"/>
                </a:solidFill>
                <a:latin typeface="Century Gothic"/>
                <a:ea typeface="Century Gothic"/>
                <a:cs typeface="Century Gothic"/>
                <a:sym typeface="Century Gothic"/>
              </a:rPr>
              <a:t>Reading a book at the right level</a:t>
            </a:r>
            <a:endParaRPr/>
          </a:p>
        </p:txBody>
      </p:sp>
      <p:pic>
        <p:nvPicPr>
          <p:cNvPr id="306" name="Google Shape;306;p6"/>
          <p:cNvPicPr preferRelativeResize="0"/>
          <p:nvPr/>
        </p:nvPicPr>
        <p:blipFill rotWithShape="1">
          <a:blip r:embed="rId4">
            <a:alphaModFix/>
          </a:blip>
          <a:srcRect/>
          <a:stretch/>
        </p:blipFill>
        <p:spPr>
          <a:xfrm>
            <a:off x="8235765" y="20339"/>
            <a:ext cx="847725" cy="828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7" descr="A person and a child reading a book&#10;&#10;Description automatically generated with medium confidence"/>
          <p:cNvPicPr preferRelativeResize="0"/>
          <p:nvPr/>
        </p:nvPicPr>
        <p:blipFill rotWithShape="1">
          <a:blip r:embed="rId3">
            <a:alphaModFix/>
          </a:blip>
          <a:srcRect b="-1"/>
          <a:stretch/>
        </p:blipFill>
        <p:spPr>
          <a:xfrm>
            <a:off x="5502473" y="2304002"/>
            <a:ext cx="3269624" cy="2931754"/>
          </a:xfrm>
          <a:prstGeom prst="roundRect">
            <a:avLst>
              <a:gd name="adj" fmla="val 3700"/>
            </a:avLst>
          </a:prstGeom>
          <a:noFill/>
          <a:ln>
            <a:noFill/>
          </a:ln>
        </p:spPr>
      </p:pic>
      <p:sp>
        <p:nvSpPr>
          <p:cNvPr id="312" name="Google Shape;312;p7"/>
          <p:cNvSpPr txBox="1">
            <a:spLocks noGrp="1"/>
          </p:cNvSpPr>
          <p:nvPr>
            <p:ph type="body" idx="4294967295"/>
          </p:nvPr>
        </p:nvSpPr>
        <p:spPr>
          <a:xfrm>
            <a:off x="359532" y="2294874"/>
            <a:ext cx="4968552" cy="32943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0" i="0" u="none" strike="noStrike" cap="none" dirty="0">
                <a:solidFill>
                  <a:srgbClr val="0C0C0C"/>
                </a:solidFill>
                <a:latin typeface="Century Gothic"/>
                <a:ea typeface="Century Gothic"/>
                <a:cs typeface="Century Gothic"/>
                <a:sym typeface="Century Gothic"/>
              </a:rPr>
              <a:t>Make the story sound as exciting as you can by changing your voice.</a:t>
            </a:r>
            <a:endParaRPr dirty="0"/>
          </a:p>
          <a:p>
            <a:pPr marL="0" marR="0" lvl="0" indent="0" algn="l" rtl="0">
              <a:spcBef>
                <a:spcPts val="450"/>
              </a:spcBef>
              <a:spcAft>
                <a:spcPts val="0"/>
              </a:spcAft>
              <a:buNone/>
            </a:pPr>
            <a:r>
              <a:rPr lang="en-GB" sz="2000" b="0" i="0" u="none" strike="noStrike" cap="none" dirty="0">
                <a:solidFill>
                  <a:srgbClr val="0C0C0C"/>
                </a:solidFill>
                <a:latin typeface="Century Gothic"/>
                <a:ea typeface="Century Gothic"/>
                <a:cs typeface="Century Gothic"/>
                <a:sym typeface="Century Gothic"/>
              </a:rPr>
              <a:t>Talk with your child as much as you can:</a:t>
            </a:r>
            <a:endParaRPr dirty="0"/>
          </a:p>
          <a:p>
            <a:pPr marL="457200" marR="0" lvl="1" indent="-127000" algn="l" rtl="0">
              <a:spcBef>
                <a:spcPts val="450"/>
              </a:spcBef>
              <a:spcAft>
                <a:spcPts val="0"/>
              </a:spcAft>
              <a:buClr>
                <a:srgbClr val="0C0C0C"/>
              </a:buClr>
              <a:buSzPts val="2000"/>
              <a:buFont typeface="Courier New"/>
              <a:buChar char="o"/>
            </a:pPr>
            <a:r>
              <a:rPr lang="en-GB" sz="2000" b="0" i="0" u="none" strike="noStrike" cap="none" dirty="0">
                <a:solidFill>
                  <a:srgbClr val="0C0C0C"/>
                </a:solidFill>
                <a:latin typeface="Century Gothic"/>
                <a:ea typeface="Century Gothic"/>
                <a:cs typeface="Century Gothic"/>
                <a:sym typeface="Century Gothic"/>
              </a:rPr>
              <a:t>Introduce new and exciting language</a:t>
            </a:r>
            <a:endParaRPr dirty="0"/>
          </a:p>
          <a:p>
            <a:pPr marL="457200" marR="0" lvl="1" indent="-127000" algn="l" rtl="0">
              <a:spcBef>
                <a:spcPts val="450"/>
              </a:spcBef>
              <a:spcAft>
                <a:spcPts val="0"/>
              </a:spcAft>
              <a:buClr>
                <a:srgbClr val="0C0C0C"/>
              </a:buClr>
              <a:buSzPts val="2000"/>
              <a:buFont typeface="Courier New"/>
              <a:buChar char="o"/>
            </a:pPr>
            <a:r>
              <a:rPr lang="en-GB" sz="2000" b="0" i="0" u="none" strike="noStrike" cap="none" dirty="0">
                <a:solidFill>
                  <a:srgbClr val="0C0C0C"/>
                </a:solidFill>
                <a:latin typeface="Century Gothic"/>
                <a:ea typeface="Century Gothic"/>
                <a:cs typeface="Century Gothic"/>
                <a:sym typeface="Century Gothic"/>
              </a:rPr>
              <a:t>Encourage your child to use new vocabulary</a:t>
            </a:r>
            <a:endParaRPr dirty="0"/>
          </a:p>
          <a:p>
            <a:pPr marL="457200" marR="0" lvl="1" indent="-127000" algn="l" rtl="0">
              <a:spcBef>
                <a:spcPts val="450"/>
              </a:spcBef>
              <a:spcAft>
                <a:spcPts val="0"/>
              </a:spcAft>
              <a:buClr>
                <a:srgbClr val="0C0C0C"/>
              </a:buClr>
              <a:buSzPts val="2000"/>
              <a:buFont typeface="Courier New"/>
              <a:buChar char="o"/>
            </a:pPr>
            <a:r>
              <a:rPr lang="en-GB" sz="2000" b="0" i="0" u="none" strike="noStrike" cap="none" dirty="0">
                <a:solidFill>
                  <a:srgbClr val="0C0C0C"/>
                </a:solidFill>
                <a:latin typeface="Century Gothic"/>
                <a:ea typeface="Century Gothic"/>
                <a:cs typeface="Century Gothic"/>
                <a:sym typeface="Century Gothic"/>
              </a:rPr>
              <a:t>Make up sentences together</a:t>
            </a:r>
            <a:endParaRPr dirty="0"/>
          </a:p>
          <a:p>
            <a:pPr marL="457200" marR="0" lvl="1" indent="-127000" algn="l" rtl="0">
              <a:spcBef>
                <a:spcPts val="450"/>
              </a:spcBef>
              <a:spcAft>
                <a:spcPts val="0"/>
              </a:spcAft>
              <a:buClr>
                <a:srgbClr val="0C0C0C"/>
              </a:buClr>
              <a:buSzPts val="2000"/>
              <a:buFont typeface="Courier New"/>
              <a:buChar char="o"/>
            </a:pPr>
            <a:r>
              <a:rPr lang="en-GB" sz="2000" b="0" i="0" u="none" strike="noStrike" cap="none" dirty="0">
                <a:solidFill>
                  <a:srgbClr val="0C0C0C"/>
                </a:solidFill>
                <a:latin typeface="Century Gothic"/>
                <a:ea typeface="Century Gothic"/>
                <a:cs typeface="Century Gothic"/>
                <a:sym typeface="Century Gothic"/>
              </a:rPr>
              <a:t>Find different words to use</a:t>
            </a:r>
            <a:endParaRPr dirty="0"/>
          </a:p>
          <a:p>
            <a:pPr marL="457200" marR="0" lvl="1" indent="-127000" algn="l" rtl="0">
              <a:spcBef>
                <a:spcPts val="450"/>
              </a:spcBef>
              <a:spcAft>
                <a:spcPts val="0"/>
              </a:spcAft>
              <a:buClr>
                <a:srgbClr val="0C0C0C"/>
              </a:buClr>
              <a:buSzPts val="2000"/>
              <a:buFont typeface="Courier New"/>
              <a:buChar char="o"/>
            </a:pPr>
            <a:r>
              <a:rPr lang="en-GB" sz="2000" b="0" i="0" u="none" strike="noStrike" cap="none" dirty="0">
                <a:solidFill>
                  <a:srgbClr val="0C0C0C"/>
                </a:solidFill>
                <a:latin typeface="Century Gothic"/>
                <a:ea typeface="Century Gothic"/>
                <a:cs typeface="Century Gothic"/>
                <a:sym typeface="Century Gothic"/>
              </a:rPr>
              <a:t>Describe things you see.</a:t>
            </a:r>
            <a:endParaRPr dirty="0"/>
          </a:p>
        </p:txBody>
      </p:sp>
      <p:sp>
        <p:nvSpPr>
          <p:cNvPr id="313" name="Google Shape;313;p7"/>
          <p:cNvSpPr txBox="1">
            <a:spLocks noGrp="1"/>
          </p:cNvSpPr>
          <p:nvPr>
            <p:ph type="title" idx="4294967295"/>
          </p:nvPr>
        </p:nvSpPr>
        <p:spPr>
          <a:xfrm>
            <a:off x="611560" y="-819472"/>
            <a:ext cx="77724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GB" sz="6000" b="0" i="0" u="none" strike="noStrike" cap="none">
                <a:solidFill>
                  <a:schemeClr val="dk1"/>
                </a:solidFill>
                <a:latin typeface="Century Gothic"/>
                <a:ea typeface="Century Gothic"/>
                <a:cs typeface="Century Gothic"/>
                <a:sym typeface="Century Gothic"/>
              </a:rPr>
              <a:t>Read to your child</a:t>
            </a:r>
            <a:endParaRPr/>
          </a:p>
        </p:txBody>
      </p:sp>
      <p:pic>
        <p:nvPicPr>
          <p:cNvPr id="314" name="Google Shape;314;p7"/>
          <p:cNvPicPr preferRelativeResize="0"/>
          <p:nvPr/>
        </p:nvPicPr>
        <p:blipFill rotWithShape="1">
          <a:blip r:embed="rId4">
            <a:alphaModFix/>
          </a:blip>
          <a:srcRect/>
          <a:stretch/>
        </p:blipFill>
        <p:spPr>
          <a:xfrm>
            <a:off x="8100392" y="188640"/>
            <a:ext cx="847725" cy="828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Shape 318"/>
        <p:cNvGrpSpPr/>
        <p:nvPr/>
      </p:nvGrpSpPr>
      <p:grpSpPr>
        <a:xfrm>
          <a:off x="0" y="0"/>
          <a:ext cx="0" cy="0"/>
          <a:chOff x="0" y="0"/>
          <a:chExt cx="0" cy="0"/>
        </a:xfrm>
      </p:grpSpPr>
      <p:sp>
        <p:nvSpPr>
          <p:cNvPr id="319" name="Google Shape;319;p8"/>
          <p:cNvSpPr/>
          <p:nvPr/>
        </p:nvSpPr>
        <p:spPr>
          <a:xfrm>
            <a:off x="366713" y="354013"/>
            <a:ext cx="8420100" cy="715962"/>
          </a:xfrm>
          <a:prstGeom prst="rect">
            <a:avLst/>
          </a:prstGeom>
          <a:solidFill>
            <a:srgbClr val="8297F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20" name="Google Shape;320;p8"/>
          <p:cNvSpPr/>
          <p:nvPr/>
        </p:nvSpPr>
        <p:spPr>
          <a:xfrm>
            <a:off x="407988" y="427038"/>
            <a:ext cx="722345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GB" sz="3200" b="1" i="0" u="none" strike="noStrike" cap="none">
                <a:solidFill>
                  <a:srgbClr val="FFFFFF"/>
                </a:solidFill>
                <a:latin typeface="Century Gothic"/>
                <a:ea typeface="Century Gothic"/>
                <a:cs typeface="Century Gothic"/>
                <a:sym typeface="Century Gothic"/>
              </a:rPr>
              <a:t>How to Help Your Child with Writing</a:t>
            </a:r>
            <a:endParaRPr/>
          </a:p>
        </p:txBody>
      </p:sp>
      <p:sp>
        <p:nvSpPr>
          <p:cNvPr id="321" name="Google Shape;321;p8"/>
          <p:cNvSpPr/>
          <p:nvPr/>
        </p:nvSpPr>
        <p:spPr>
          <a:xfrm>
            <a:off x="348410" y="1268760"/>
            <a:ext cx="8429625" cy="5329238"/>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Practise and learn weekly spelling lists – make it fun! </a:t>
            </a:r>
            <a:endParaRPr/>
          </a:p>
          <a:p>
            <a:pPr marL="182562" marR="0" lvl="0" indent="0" algn="l" rtl="0">
              <a:spcBef>
                <a:spcPts val="0"/>
              </a:spcBef>
              <a:spcAft>
                <a:spcPts val="0"/>
              </a:spcAft>
              <a:buNone/>
            </a:pPr>
            <a:endParaRPr sz="16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Encourage opportunities for writing such as letters to family or friends, shopping lists, notes or reminders, stories or poems.</a:t>
            </a:r>
            <a:endParaRPr/>
          </a:p>
          <a:p>
            <a:pPr marL="182562" marR="0" lvl="0" indent="0" algn="l" rtl="0">
              <a:spcBef>
                <a:spcPts val="0"/>
              </a:spcBef>
              <a:spcAft>
                <a:spcPts val="0"/>
              </a:spcAft>
              <a:buNone/>
            </a:pPr>
            <a:endParaRPr sz="16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Write together – be a good role model for writing.</a:t>
            </a:r>
            <a:endParaRPr/>
          </a:p>
          <a:p>
            <a:pPr marL="182562" marR="0" lvl="0" indent="0" algn="l" rtl="0">
              <a:spcBef>
                <a:spcPts val="0"/>
              </a:spcBef>
              <a:spcAft>
                <a:spcPts val="0"/>
              </a:spcAft>
              <a:buNone/>
            </a:pPr>
            <a:endParaRPr sz="16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Encourage use of a dictionary to check spelling and a thesaurus to find synonyms and expand vocabulary.</a:t>
            </a:r>
            <a:endParaRPr/>
          </a:p>
          <a:p>
            <a:pPr marL="182562" marR="0" lvl="0" indent="0" algn="l" rtl="0">
              <a:spcBef>
                <a:spcPts val="0"/>
              </a:spcBef>
              <a:spcAft>
                <a:spcPts val="0"/>
              </a:spcAft>
              <a:buNone/>
            </a:pPr>
            <a:endParaRPr sz="16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Allow your child to use a computer for word processing, which will allow for editing and correcting of errors without lots of crossing out.</a:t>
            </a:r>
            <a:endParaRPr/>
          </a:p>
          <a:p>
            <a:pPr marL="182562" marR="0" lvl="0" indent="0" algn="l" rtl="0">
              <a:spcBef>
                <a:spcPts val="0"/>
              </a:spcBef>
              <a:spcAft>
                <a:spcPts val="0"/>
              </a:spcAft>
              <a:buNone/>
            </a:pPr>
            <a:endParaRPr sz="16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Remember that good readers become good writers! Identify good writing features when reading (e.g. vocabulary, sentence structure, punctuation).</a:t>
            </a:r>
            <a:endParaRPr/>
          </a:p>
          <a:p>
            <a:pPr marL="182562" marR="0" lvl="0" indent="0" algn="l" rtl="0">
              <a:spcBef>
                <a:spcPts val="0"/>
              </a:spcBef>
              <a:spcAft>
                <a:spcPts val="0"/>
              </a:spcAft>
              <a:buNone/>
            </a:pPr>
            <a:endParaRPr sz="16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Show your appreciation: praise and encourage, even for small successes!</a:t>
            </a:r>
            <a:endParaRPr/>
          </a:p>
          <a:p>
            <a:pPr marL="182562" marR="0" lvl="0" indent="0" algn="l" rtl="0">
              <a:spcBef>
                <a:spcPts val="0"/>
              </a:spcBef>
              <a:spcAft>
                <a:spcPts val="0"/>
              </a:spcAft>
              <a:buNone/>
            </a:pPr>
            <a:endParaRPr sz="1600" b="0" i="0" u="none" strike="noStrike" cap="none">
              <a:solidFill>
                <a:srgbClr val="171616"/>
              </a:solidFill>
              <a:latin typeface="Play"/>
              <a:ea typeface="Play"/>
              <a:cs typeface="Play"/>
              <a:sym typeface="Play"/>
            </a:endParaRPr>
          </a:p>
        </p:txBody>
      </p:sp>
      <p:pic>
        <p:nvPicPr>
          <p:cNvPr id="322" name="Google Shape;322;p8"/>
          <p:cNvPicPr preferRelativeResize="0"/>
          <p:nvPr/>
        </p:nvPicPr>
        <p:blipFill rotWithShape="1">
          <a:blip r:embed="rId3">
            <a:alphaModFix/>
          </a:blip>
          <a:srcRect r="12874"/>
          <a:stretch/>
        </p:blipFill>
        <p:spPr>
          <a:xfrm>
            <a:off x="7164288" y="5652592"/>
            <a:ext cx="1249839" cy="8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Shape 326"/>
        <p:cNvGrpSpPr/>
        <p:nvPr/>
      </p:nvGrpSpPr>
      <p:grpSpPr>
        <a:xfrm>
          <a:off x="0" y="0"/>
          <a:ext cx="0" cy="0"/>
          <a:chOff x="0" y="0"/>
          <a:chExt cx="0" cy="0"/>
        </a:xfrm>
      </p:grpSpPr>
      <p:sp>
        <p:nvSpPr>
          <p:cNvPr id="327" name="Google Shape;327;p9"/>
          <p:cNvSpPr/>
          <p:nvPr/>
        </p:nvSpPr>
        <p:spPr>
          <a:xfrm>
            <a:off x="366713" y="354013"/>
            <a:ext cx="8420100" cy="715962"/>
          </a:xfrm>
          <a:prstGeom prst="rect">
            <a:avLst/>
          </a:prstGeom>
          <a:solidFill>
            <a:srgbClr val="8297F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28" name="Google Shape;328;p9"/>
          <p:cNvSpPr/>
          <p:nvPr/>
        </p:nvSpPr>
        <p:spPr>
          <a:xfrm>
            <a:off x="407988" y="427038"/>
            <a:ext cx="69675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GB" sz="3200" b="1" i="0" u="none" strike="noStrike" cap="none">
                <a:solidFill>
                  <a:srgbClr val="FFFFFF"/>
                </a:solidFill>
                <a:latin typeface="Century Gothic"/>
                <a:ea typeface="Century Gothic"/>
                <a:cs typeface="Century Gothic"/>
                <a:sym typeface="Century Gothic"/>
              </a:rPr>
              <a:t>How to Help Your Child with Maths</a:t>
            </a:r>
            <a:endParaRPr/>
          </a:p>
        </p:txBody>
      </p:sp>
      <p:sp>
        <p:nvSpPr>
          <p:cNvPr id="329" name="Google Shape;329;p9"/>
          <p:cNvSpPr/>
          <p:nvPr/>
        </p:nvSpPr>
        <p:spPr>
          <a:xfrm>
            <a:off x="354973" y="1220743"/>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Play number bonds/times tables games.</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Play mental maths games including counting in different amounts, forwards and backwards.</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Encourage opportunities for telling the time.</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Encourage opportunities for counting coins and money; finding amounts or calculating change when shopping.</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Look for numbers on street signs, car registrations and anywhere else!</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Look for examples of 2D and 3D shapes around the home.</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Identify, weigh or measure  quantities and amounts in the kitchen or in recipes.</a:t>
            </a:r>
            <a:endParaRPr/>
          </a:p>
          <a:p>
            <a:pPr marL="182562" marR="0" lvl="0" indent="0" algn="l" rtl="0">
              <a:spcBef>
                <a:spcPts val="0"/>
              </a:spcBef>
              <a:spcAft>
                <a:spcPts val="0"/>
              </a:spcAft>
              <a:buNone/>
            </a:pPr>
            <a:endParaRPr sz="800" b="0" i="0" u="none" strike="noStrike" cap="none">
              <a:solidFill>
                <a:srgbClr val="171616"/>
              </a:solidFill>
              <a:latin typeface="Century Gothic"/>
              <a:ea typeface="Century Gothic"/>
              <a:cs typeface="Century Gothic"/>
              <a:sym typeface="Century Gothic"/>
            </a:endParaRPr>
          </a:p>
          <a:p>
            <a:pPr marL="342900" marR="0" lvl="0" indent="-160337" algn="l" rtl="0">
              <a:spcBef>
                <a:spcPts val="0"/>
              </a:spcBef>
              <a:spcAft>
                <a:spcPts val="0"/>
              </a:spcAft>
              <a:buClr>
                <a:srgbClr val="171616"/>
              </a:buClr>
              <a:buSzPts val="1600"/>
              <a:buFont typeface="Arial"/>
              <a:buChar char="•"/>
            </a:pPr>
            <a:r>
              <a:rPr lang="en-GB" sz="1600" b="0" i="0" u="none" strike="noStrike" cap="none">
                <a:solidFill>
                  <a:srgbClr val="171616"/>
                </a:solidFill>
                <a:latin typeface="Century Gothic"/>
                <a:ea typeface="Century Gothic"/>
                <a:cs typeface="Century Gothic"/>
                <a:sym typeface="Century Gothic"/>
              </a:rPr>
              <a:t>Play games involving numbers or logic, such as dominoes, card games, darts, draughts or chess.</a:t>
            </a:r>
            <a:endParaRPr/>
          </a:p>
          <a:p>
            <a:pPr marL="182562" marR="0" lvl="0" indent="0" algn="l" rtl="0">
              <a:spcBef>
                <a:spcPts val="0"/>
              </a:spcBef>
              <a:spcAft>
                <a:spcPts val="0"/>
              </a:spcAft>
              <a:buNone/>
            </a:pPr>
            <a:endParaRPr sz="1600" b="0" i="0" u="none" strike="noStrike" cap="none">
              <a:solidFill>
                <a:srgbClr val="171616"/>
              </a:solidFill>
              <a:latin typeface="Play"/>
              <a:ea typeface="Play"/>
              <a:cs typeface="Play"/>
              <a:sym typeface="Play"/>
            </a:endParaRPr>
          </a:p>
        </p:txBody>
      </p:sp>
      <p:pic>
        <p:nvPicPr>
          <p:cNvPr id="330" name="Google Shape;330;p9"/>
          <p:cNvPicPr preferRelativeResize="0"/>
          <p:nvPr/>
        </p:nvPicPr>
        <p:blipFill rotWithShape="1">
          <a:blip r:embed="rId3">
            <a:alphaModFix/>
          </a:blip>
          <a:srcRect/>
          <a:stretch/>
        </p:blipFill>
        <p:spPr>
          <a:xfrm>
            <a:off x="2331286" y="5222275"/>
            <a:ext cx="3536858" cy="12927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
  <a:themeElements>
    <a:clrScheme name="Custom 2">
      <a:dk1>
        <a:srgbClr val="000000"/>
      </a:dk1>
      <a:lt1>
        <a:srgbClr val="FFFFFF"/>
      </a:lt1>
      <a:dk2>
        <a:srgbClr val="04617B"/>
      </a:dk2>
      <a:lt2>
        <a:srgbClr val="DBF5F9"/>
      </a:lt2>
      <a:accent1>
        <a:srgbClr val="990000"/>
      </a:accent1>
      <a:accent2>
        <a:srgbClr val="A50021"/>
      </a:accent2>
      <a:accent3>
        <a:srgbClr val="A50021"/>
      </a:accent3>
      <a:accent4>
        <a:srgbClr val="B4ECFC"/>
      </a:accent4>
      <a:accent5>
        <a:srgbClr val="0000FF"/>
      </a:accent5>
      <a:accent6>
        <a:srgbClr val="A5C249"/>
      </a:accent6>
      <a:hlink>
        <a:srgbClr val="9900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Custom 2">
      <a:dk1>
        <a:srgbClr val="000000"/>
      </a:dk1>
      <a:lt1>
        <a:srgbClr val="FFFFFF"/>
      </a:lt1>
      <a:dk2>
        <a:srgbClr val="04617B"/>
      </a:dk2>
      <a:lt2>
        <a:srgbClr val="DBF5F9"/>
      </a:lt2>
      <a:accent1>
        <a:srgbClr val="990000"/>
      </a:accent1>
      <a:accent2>
        <a:srgbClr val="A50021"/>
      </a:accent2>
      <a:accent3>
        <a:srgbClr val="A50021"/>
      </a:accent3>
      <a:accent4>
        <a:srgbClr val="B4ECFC"/>
      </a:accent4>
      <a:accent5>
        <a:srgbClr val="0000FF"/>
      </a:accent5>
      <a:accent6>
        <a:srgbClr val="A5C249"/>
      </a:accent6>
      <a:hlink>
        <a:srgbClr val="9900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1119</Words>
  <Application>Microsoft Office PowerPoint</Application>
  <PresentationFormat>On-screen Show (4:3)</PresentationFormat>
  <Paragraphs>138</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Century Gothic</vt:lpstr>
      <vt:lpstr>Courier New</vt:lpstr>
      <vt:lpstr>Constantia</vt:lpstr>
      <vt:lpstr>Play</vt:lpstr>
      <vt:lpstr>Noto Sans Symbols</vt:lpstr>
      <vt:lpstr>Arial</vt:lpstr>
      <vt:lpstr>Calibri</vt:lpstr>
      <vt:lpstr>Flow</vt:lpstr>
      <vt:lpstr>Flow</vt:lpstr>
      <vt:lpstr>Office Theme</vt:lpstr>
      <vt:lpstr>5_Office Theme</vt:lpstr>
      <vt:lpstr>Meet the Teacher!</vt:lpstr>
      <vt:lpstr>Other adults </vt:lpstr>
      <vt:lpstr>PowerPoint Presentation</vt:lpstr>
      <vt:lpstr>PowerPoint Presentation</vt:lpstr>
      <vt:lpstr>How do we teach reading in books?</vt:lpstr>
      <vt:lpstr>Reading a book at the right level</vt:lpstr>
      <vt:lpstr>Read to your child</vt:lpstr>
      <vt:lpstr>PowerPoint Presentation</vt:lpstr>
      <vt:lpstr>PowerPoint Presentation</vt:lpstr>
      <vt:lpstr>Working Together </vt:lpstr>
      <vt:lpstr>Homework in Key Stage 1</vt:lpstr>
      <vt:lpstr> Class Timetable  Year 1</vt:lpstr>
      <vt:lpstr> Class Timetable  Year 2</vt:lpstr>
      <vt:lpstr>Rewards</vt:lpstr>
      <vt:lpstr>PowerPoint Presentation</vt:lpstr>
      <vt:lpstr>Important Reminders</vt:lpstr>
      <vt:lpstr>PowerPoint Presentation</vt:lpstr>
      <vt:lpstr>Thank you for listening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Owner</dc:creator>
  <cp:lastModifiedBy>Lauren Kay</cp:lastModifiedBy>
  <cp:revision>9</cp:revision>
  <cp:lastPrinted>2023-09-12T07:05:26Z</cp:lastPrinted>
  <dcterms:created xsi:type="dcterms:W3CDTF">2012-09-04T20:26:52Z</dcterms:created>
  <dcterms:modified xsi:type="dcterms:W3CDTF">2023-09-12T13:28:36Z</dcterms:modified>
</cp:coreProperties>
</file>