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35" r:id="rId3"/>
  </p:sldMasterIdLst>
  <p:notesMasterIdLst>
    <p:notesMasterId r:id="rId17"/>
  </p:notesMasterIdLst>
  <p:handoutMasterIdLst>
    <p:handoutMasterId r:id="rId18"/>
  </p:handoutMasterIdLst>
  <p:sldIdLst>
    <p:sldId id="256" r:id="rId4"/>
    <p:sldId id="289" r:id="rId5"/>
    <p:sldId id="271" r:id="rId6"/>
    <p:sldId id="276" r:id="rId7"/>
    <p:sldId id="277" r:id="rId8"/>
    <p:sldId id="278" r:id="rId9"/>
    <p:sldId id="259" r:id="rId10"/>
    <p:sldId id="281" r:id="rId11"/>
    <p:sldId id="288" r:id="rId12"/>
    <p:sldId id="287" r:id="rId13"/>
    <p:sldId id="266" r:id="rId14"/>
    <p:sldId id="264" r:id="rId15"/>
    <p:sldId id="265" r:id="rId16"/>
  </p:sldIdLst>
  <p:sldSz cx="9144000" cy="6858000" type="screen4x3"/>
  <p:notesSz cx="7053263" cy="101869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p:cNvSpPr>
            <a:spLocks noGrp="1"/>
          </p:cNvSpPr>
          <p:nvPr>
            <p:ph type="dt" sz="quarter" idx="1"/>
          </p:nvPr>
        </p:nvSpPr>
        <p:spPr>
          <a:xfrm>
            <a:off x="3995738" y="0"/>
            <a:ext cx="3055937" cy="509588"/>
          </a:xfrm>
          <a:prstGeom prst="rect">
            <a:avLst/>
          </a:prstGeom>
        </p:spPr>
        <p:txBody>
          <a:bodyPr vert="horz" lIns="91440" tIns="45720" rIns="91440" bIns="45720" rtlCol="0"/>
          <a:lstStyle>
            <a:lvl1pPr algn="r">
              <a:defRPr sz="1200"/>
            </a:lvl1pPr>
          </a:lstStyle>
          <a:p>
            <a:fld id="{6BD6F688-2C13-4D22-B389-2F390AA35A45}" type="datetimeFigureOut">
              <a:rPr lang="en-GB" smtClean="0">
                <a:latin typeface="Century Gothic" panose="020B0502020202020204" pitchFamily="34" charset="0"/>
              </a:rPr>
              <a:t>13/09/2023</a:t>
            </a:fld>
            <a:endParaRPr lang="en-GB" dirty="0">
              <a:latin typeface="Century Gothic" panose="020B0502020202020204" pitchFamily="34" charset="0"/>
            </a:endParaRPr>
          </a:p>
        </p:txBody>
      </p:sp>
      <p:sp>
        <p:nvSpPr>
          <p:cNvPr id="4" name="Footer Placeholder 3"/>
          <p:cNvSpPr>
            <a:spLocks noGrp="1"/>
          </p:cNvSpPr>
          <p:nvPr>
            <p:ph type="ftr" sz="quarter" idx="2"/>
          </p:nvPr>
        </p:nvSpPr>
        <p:spPr>
          <a:xfrm>
            <a:off x="0" y="9675813"/>
            <a:ext cx="3055938" cy="509587"/>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p:cNvSpPr>
            <a:spLocks noGrp="1"/>
          </p:cNvSpPr>
          <p:nvPr>
            <p:ph type="sldNum" sz="quarter" idx="3"/>
          </p:nvPr>
        </p:nvSpPr>
        <p:spPr>
          <a:xfrm>
            <a:off x="3995738" y="9675813"/>
            <a:ext cx="3055937" cy="509587"/>
          </a:xfrm>
          <a:prstGeom prst="rect">
            <a:avLst/>
          </a:prstGeom>
        </p:spPr>
        <p:txBody>
          <a:bodyPr vert="horz" lIns="91440" tIns="45720" rIns="91440" bIns="45720" rtlCol="0" anchor="b"/>
          <a:lstStyle>
            <a:lvl1pPr algn="r">
              <a:defRPr sz="1200"/>
            </a:lvl1pPr>
          </a:lstStyle>
          <a:p>
            <a:fld id="{19D78194-213A-40E9-A471-44CDF7C1E6B8}"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3572201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995738" y="0"/>
            <a:ext cx="3055937" cy="5095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73E7C4C7-1414-4395-9DD5-BB09351FD55F}" type="datetimeFigureOut">
              <a:rPr lang="en-GB" smtClean="0"/>
              <a:pPr/>
              <a:t>13/09/2023</a:t>
            </a:fld>
            <a:endParaRPr lang="en-GB" dirty="0"/>
          </a:p>
        </p:txBody>
      </p:sp>
      <p:sp>
        <p:nvSpPr>
          <p:cNvPr id="4" name="Slide Image Placeholder 3"/>
          <p:cNvSpPr>
            <a:spLocks noGrp="1" noRot="1" noChangeAspect="1"/>
          </p:cNvSpPr>
          <p:nvPr>
            <p:ph type="sldImg" idx="2"/>
          </p:nvPr>
        </p:nvSpPr>
        <p:spPr>
          <a:xfrm>
            <a:off x="981075" y="763588"/>
            <a:ext cx="5092700" cy="3821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4850" y="4838700"/>
            <a:ext cx="5643563" cy="4584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675813"/>
            <a:ext cx="3055938" cy="5095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995738" y="9675813"/>
            <a:ext cx="3055937" cy="5095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C8D4EA07-9388-4F13-B000-B3B7D940923E}" type="slidenum">
              <a:rPr lang="en-GB" smtClean="0"/>
              <a:pPr/>
              <a:t>‹#›</a:t>
            </a:fld>
            <a:endParaRPr lang="en-GB" dirty="0"/>
          </a:p>
        </p:txBody>
      </p:sp>
    </p:spTree>
    <p:extLst>
      <p:ext uri="{BB962C8B-B14F-4D97-AF65-F5344CB8AC3E}">
        <p14:creationId xmlns:p14="http://schemas.microsoft.com/office/powerpoint/2010/main" val="284740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763588"/>
            <a:ext cx="5095875" cy="3821112"/>
          </a:xfrm>
        </p:spPr>
      </p:sp>
      <p:sp>
        <p:nvSpPr>
          <p:cNvPr id="3" name="Notes Placeholder 2"/>
          <p:cNvSpPr>
            <a:spLocks noGrp="1"/>
          </p:cNvSpPr>
          <p:nvPr>
            <p:ph type="body" idx="1"/>
          </p:nvPr>
        </p:nvSpPr>
        <p:spPr/>
        <p:txBody>
          <a:bodyPr/>
          <a:lstStyle/>
          <a:p>
            <a:r>
              <a:rPr lang="en-GB" dirty="0" smtClean="0"/>
              <a:t>It is about telling</a:t>
            </a:r>
            <a:r>
              <a:rPr lang="en-GB" baseline="0" dirty="0" smtClean="0"/>
              <a:t> our chn that they need these behaviours to be a successful learner in our school. WE ARE GOINGTO TEACH YOU THEM. The foundation of everything we do is to have high expectations of behaviour. Effective teaching and learning cannot be built on inconsistent behaviour practice. Small, persistent and visible shifts in adult behaviour have an incredible effect on children's behaviour, Get this right first! </a:t>
            </a:r>
            <a:endParaRPr lang="en-US" dirty="0"/>
          </a:p>
        </p:txBody>
      </p:sp>
      <p:sp>
        <p:nvSpPr>
          <p:cNvPr id="4" name="Header Placeholder 3"/>
          <p:cNvSpPr>
            <a:spLocks noGrp="1"/>
          </p:cNvSpPr>
          <p:nvPr>
            <p:ph type="hdr" sz="quarter" idx="10"/>
          </p:nvPr>
        </p:nvSpPr>
        <p:spPr/>
        <p:txBody>
          <a:bodyPr/>
          <a:lstStyle/>
          <a:p>
            <a:r>
              <a:rPr lang="en-US" dirty="0" smtClean="0"/>
              <a:t>Kelly Harrison</a:t>
            </a:r>
            <a:endParaRPr lang="en-US" dirty="0"/>
          </a:p>
        </p:txBody>
      </p:sp>
      <p:sp>
        <p:nvSpPr>
          <p:cNvPr id="5" name="Footer Placeholder 4"/>
          <p:cNvSpPr>
            <a:spLocks noGrp="1"/>
          </p:cNvSpPr>
          <p:nvPr>
            <p:ph type="ftr" sz="quarter" idx="11"/>
          </p:nvPr>
        </p:nvSpPr>
        <p:spPr/>
        <p:txBody>
          <a:bodyPr/>
          <a:lstStyle/>
          <a:p>
            <a:r>
              <a:rPr lang="en-GB" dirty="0" smtClean="0"/>
              <a:t>What does outstanding mean to the DHT of St Aidan's?</a:t>
            </a:r>
            <a:endParaRPr lang="en-US" dirty="0"/>
          </a:p>
        </p:txBody>
      </p:sp>
      <p:sp>
        <p:nvSpPr>
          <p:cNvPr id="6" name="Slide Number Placeholder 5"/>
          <p:cNvSpPr>
            <a:spLocks noGrp="1"/>
          </p:cNvSpPr>
          <p:nvPr>
            <p:ph type="sldNum" sz="quarter" idx="12"/>
          </p:nvPr>
        </p:nvSpPr>
        <p:spPr/>
        <p:txBody>
          <a:bodyPr/>
          <a:lstStyle/>
          <a:p>
            <a:fld id="{C8A3EEEC-5F04-4E9A-B88E-4DD6100F8908}" type="slidenum">
              <a:rPr lang="en-US" smtClean="0"/>
              <a:t>10</a:t>
            </a:fld>
            <a:endParaRPr lang="en-US" dirty="0"/>
          </a:p>
        </p:txBody>
      </p:sp>
    </p:spTree>
    <p:extLst>
      <p:ext uri="{BB962C8B-B14F-4D97-AF65-F5344CB8AC3E}">
        <p14:creationId xmlns:p14="http://schemas.microsoft.com/office/powerpoint/2010/main" val="215870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D89E4DB-D9F0-409E-AF96-8A7D08CD926D}" type="datetimeFigureOut">
              <a:rPr lang="en-GB"/>
              <a:pPr>
                <a:defRPr/>
              </a:pPr>
              <a:t>13/09/2023</a:t>
            </a:fld>
            <a:endParaRPr lang="en-GB" dirty="0"/>
          </a:p>
        </p:txBody>
      </p:sp>
      <p:sp>
        <p:nvSpPr>
          <p:cNvPr id="5" name="Footer Placeholder 18"/>
          <p:cNvSpPr>
            <a:spLocks noGrp="1"/>
          </p:cNvSpPr>
          <p:nvPr>
            <p:ph type="ftr" sz="quarter" idx="11"/>
          </p:nvPr>
        </p:nvSpPr>
        <p:spPr/>
        <p:txBody>
          <a:bodyPr/>
          <a:lstStyle>
            <a:lvl1pPr>
              <a:defRPr/>
            </a:lvl1pPr>
          </a:lstStyle>
          <a:p>
            <a:pPr>
              <a:defRPr/>
            </a:pPr>
            <a:endParaRPr lang="en-GB" dirty="0"/>
          </a:p>
        </p:txBody>
      </p:sp>
      <p:sp>
        <p:nvSpPr>
          <p:cNvPr id="6" name="Slide Number Placeholder 26"/>
          <p:cNvSpPr>
            <a:spLocks noGrp="1"/>
          </p:cNvSpPr>
          <p:nvPr>
            <p:ph type="sldNum" sz="quarter" idx="12"/>
          </p:nvPr>
        </p:nvSpPr>
        <p:spPr/>
        <p:txBody>
          <a:bodyPr/>
          <a:lstStyle>
            <a:lvl1pPr>
              <a:defRPr/>
            </a:lvl1pPr>
          </a:lstStyle>
          <a:p>
            <a:pPr>
              <a:defRPr/>
            </a:pPr>
            <a:fld id="{FC735693-9673-41C7-8BA1-C2D42C48B64C}"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7BE99A-3CE3-498D-B897-3CA0B4D5C02C}" type="datetimeFigureOut">
              <a:rPr lang="en-GB"/>
              <a:pPr>
                <a:defRPr/>
              </a:pPr>
              <a:t>13/09/2023</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C045AE89-BFF9-476C-A699-206257DFA3F9}" type="slidenum">
              <a:rPr lang="en-GB"/>
              <a:pPr>
                <a:defRPr/>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5DF90C-03C0-4900-9C7F-0DDE2AC841A2}" type="datetimeFigureOut">
              <a:rPr lang="en-GB"/>
              <a:pPr>
                <a:defRPr/>
              </a:pPr>
              <a:t>13/09/2023</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3170910E-DE65-4564-A55A-128E70DC556C}" type="slidenum">
              <a:rPr lang="en-GB"/>
              <a:pPr>
                <a:defRPr/>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786146-04F4-40BD-BCE9-9937DA9BCB36}"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588B7F91-18CE-4EED-B4B7-353D6E73ED40}" type="slidenum">
              <a:rPr lang="en-GB" altLang="en-US" smtClean="0"/>
              <a:pPr/>
              <a:t>‹#›</a:t>
            </a:fld>
            <a:endParaRPr lang="en-GB" altLang="en-US" dirty="0"/>
          </a:p>
        </p:txBody>
      </p:sp>
    </p:spTree>
    <p:extLst>
      <p:ext uri="{BB962C8B-B14F-4D97-AF65-F5344CB8AC3E}">
        <p14:creationId xmlns:p14="http://schemas.microsoft.com/office/powerpoint/2010/main" val="2766556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123E7C-ED3D-4199-B62D-34793C33B0D3}"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B18135A7-E722-4E74-9D44-8833A2583DC1}" type="slidenum">
              <a:rPr lang="en-GB" altLang="en-US" smtClean="0"/>
              <a:pPr/>
              <a:t>‹#›</a:t>
            </a:fld>
            <a:endParaRPr lang="en-GB" altLang="en-US" dirty="0"/>
          </a:p>
        </p:txBody>
      </p:sp>
    </p:spTree>
    <p:extLst>
      <p:ext uri="{BB962C8B-B14F-4D97-AF65-F5344CB8AC3E}">
        <p14:creationId xmlns:p14="http://schemas.microsoft.com/office/powerpoint/2010/main" val="375725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B1B320-832C-474C-A78A-F59EF75324CC}"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2BC3B86F-F7F5-4A00-9D3E-E3DE768880D6}" type="slidenum">
              <a:rPr lang="en-GB" altLang="en-US" smtClean="0"/>
              <a:pPr/>
              <a:t>‹#›</a:t>
            </a:fld>
            <a:endParaRPr lang="en-GB" altLang="en-US" dirty="0"/>
          </a:p>
        </p:txBody>
      </p:sp>
    </p:spTree>
    <p:extLst>
      <p:ext uri="{BB962C8B-B14F-4D97-AF65-F5344CB8AC3E}">
        <p14:creationId xmlns:p14="http://schemas.microsoft.com/office/powerpoint/2010/main" val="361893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08DFB3-A6E5-4BB7-904A-71C915C26E11}" type="datetimeFigureOut">
              <a:rPr lang="en-GB">
                <a:solidFill>
                  <a:prstClr val="black">
                    <a:tint val="75000"/>
                  </a:prstClr>
                </a:solidFill>
              </a:rPr>
              <a:pPr>
                <a:defRPr/>
              </a:pPr>
              <a:t>13/09/2023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735E3262-78E5-4C97-A86B-35F0355E1707}" type="slidenum">
              <a:rPr lang="en-GB" altLang="en-US" smtClean="0"/>
              <a:pPr/>
              <a:t>‹#›</a:t>
            </a:fld>
            <a:endParaRPr lang="en-GB" altLang="en-US" dirty="0"/>
          </a:p>
        </p:txBody>
      </p:sp>
    </p:spTree>
    <p:extLst>
      <p:ext uri="{BB962C8B-B14F-4D97-AF65-F5344CB8AC3E}">
        <p14:creationId xmlns:p14="http://schemas.microsoft.com/office/powerpoint/2010/main" val="237878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1C985D1-41A6-45EB-9B63-EC1AF5FF8CF5}" type="datetimeFigureOut">
              <a:rPr lang="en-GB">
                <a:solidFill>
                  <a:prstClr val="black">
                    <a:tint val="75000"/>
                  </a:prstClr>
                </a:solidFill>
              </a:rPr>
              <a:pPr>
                <a:defRPr/>
              </a:pPr>
              <a:t>13/09/2023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77D98F62-915E-4E7E-90E2-AEDBBB1395A2}" type="slidenum">
              <a:rPr lang="en-GB" altLang="en-US" smtClean="0"/>
              <a:pPr/>
              <a:t>‹#›</a:t>
            </a:fld>
            <a:endParaRPr lang="en-GB" altLang="en-US" dirty="0"/>
          </a:p>
        </p:txBody>
      </p:sp>
    </p:spTree>
    <p:extLst>
      <p:ext uri="{BB962C8B-B14F-4D97-AF65-F5344CB8AC3E}">
        <p14:creationId xmlns:p14="http://schemas.microsoft.com/office/powerpoint/2010/main" val="130531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24D9D50-ADDF-43E6-8689-3EA7CD79050B}" type="datetimeFigureOut">
              <a:rPr lang="en-GB">
                <a:solidFill>
                  <a:prstClr val="black">
                    <a:tint val="75000"/>
                  </a:prstClr>
                </a:solidFill>
              </a:rPr>
              <a:pPr>
                <a:defRPr/>
              </a:pPr>
              <a:t>13/09/2023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FFBACCED-C720-4E46-B6F0-ED2D14DC2FDB}" type="slidenum">
              <a:rPr lang="en-GB" altLang="en-US" smtClean="0"/>
              <a:pPr/>
              <a:t>‹#›</a:t>
            </a:fld>
            <a:endParaRPr lang="en-GB" altLang="en-US" dirty="0"/>
          </a:p>
        </p:txBody>
      </p:sp>
    </p:spTree>
    <p:extLst>
      <p:ext uri="{BB962C8B-B14F-4D97-AF65-F5344CB8AC3E}">
        <p14:creationId xmlns:p14="http://schemas.microsoft.com/office/powerpoint/2010/main" val="137234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E8B6BD-E043-4C39-BDA8-C74A51082990}" type="datetimeFigureOut">
              <a:rPr lang="en-GB">
                <a:solidFill>
                  <a:prstClr val="black">
                    <a:tint val="75000"/>
                  </a:prstClr>
                </a:solidFill>
              </a:rPr>
              <a:pPr>
                <a:defRPr/>
              </a:pPr>
              <a:t>13/09/2023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134B0AE5-1245-4A18-A38E-D8A7181EE4C8}" type="slidenum">
              <a:rPr lang="en-GB" altLang="en-US" smtClean="0"/>
              <a:pPr/>
              <a:t>‹#›</a:t>
            </a:fld>
            <a:endParaRPr lang="en-GB" altLang="en-US" dirty="0"/>
          </a:p>
        </p:txBody>
      </p:sp>
    </p:spTree>
    <p:extLst>
      <p:ext uri="{BB962C8B-B14F-4D97-AF65-F5344CB8AC3E}">
        <p14:creationId xmlns:p14="http://schemas.microsoft.com/office/powerpoint/2010/main" val="943568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D11116-432E-4F04-A232-AB97EC33B503}" type="datetimeFigureOut">
              <a:rPr lang="en-GB">
                <a:solidFill>
                  <a:prstClr val="black">
                    <a:tint val="75000"/>
                  </a:prstClr>
                </a:solidFill>
              </a:rPr>
              <a:pPr>
                <a:defRPr/>
              </a:pPr>
              <a:t>13/09/2023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0C5D3EF1-CDCF-4547-A686-9C3AA4292E37}" type="slidenum">
              <a:rPr lang="en-GB" altLang="en-US" smtClean="0"/>
              <a:pPr/>
              <a:t>‹#›</a:t>
            </a:fld>
            <a:endParaRPr lang="en-GB" altLang="en-US" dirty="0"/>
          </a:p>
        </p:txBody>
      </p:sp>
    </p:spTree>
    <p:extLst>
      <p:ext uri="{BB962C8B-B14F-4D97-AF65-F5344CB8AC3E}">
        <p14:creationId xmlns:p14="http://schemas.microsoft.com/office/powerpoint/2010/main" val="142859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B95424-9D5F-4CC1-9ACE-64109DD4D75A}" type="datetimeFigureOut">
              <a:rPr lang="en-GB"/>
              <a:pPr>
                <a:defRPr/>
              </a:pPr>
              <a:t>13/09/2023</a:t>
            </a:fld>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9C8D57A2-263A-49E0-A9D5-F365AFB2A318}" type="slidenum">
              <a:rPr lang="en-GB"/>
              <a:pPr>
                <a:defRPr/>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69AAD4-4D85-4E0D-A64A-CACD97440EC2}" type="datetimeFigureOut">
              <a:rPr lang="en-GB">
                <a:solidFill>
                  <a:prstClr val="black">
                    <a:tint val="75000"/>
                  </a:prstClr>
                </a:solidFill>
              </a:rPr>
              <a:pPr>
                <a:defRPr/>
              </a:pPr>
              <a:t>13/09/2023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49BE30D2-05CB-4566-9F52-854717007B07}" type="slidenum">
              <a:rPr lang="en-GB" altLang="en-US" smtClean="0"/>
              <a:pPr/>
              <a:t>‹#›</a:t>
            </a:fld>
            <a:endParaRPr lang="en-GB" altLang="en-US" dirty="0"/>
          </a:p>
        </p:txBody>
      </p:sp>
    </p:spTree>
    <p:extLst>
      <p:ext uri="{BB962C8B-B14F-4D97-AF65-F5344CB8AC3E}">
        <p14:creationId xmlns:p14="http://schemas.microsoft.com/office/powerpoint/2010/main" val="3847781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813CE74-AC25-4F3D-B1D5-EACF6316DF0A}"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95AC802A-A5E9-48C4-A759-775D483AB4C0}" type="slidenum">
              <a:rPr lang="en-GB" altLang="en-US" smtClean="0"/>
              <a:pPr/>
              <a:t>‹#›</a:t>
            </a:fld>
            <a:endParaRPr lang="en-GB" altLang="en-US" dirty="0"/>
          </a:p>
        </p:txBody>
      </p:sp>
    </p:spTree>
    <p:extLst>
      <p:ext uri="{BB962C8B-B14F-4D97-AF65-F5344CB8AC3E}">
        <p14:creationId xmlns:p14="http://schemas.microsoft.com/office/powerpoint/2010/main" val="304157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FB13B3-1D07-4813-9691-809D9947A1A1}"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C001BA6E-D22C-4103-AA73-712DD3338179}" type="slidenum">
              <a:rPr lang="en-GB" altLang="en-US" smtClean="0"/>
              <a:pPr/>
              <a:t>‹#›</a:t>
            </a:fld>
            <a:endParaRPr lang="en-GB" altLang="en-US" dirty="0"/>
          </a:p>
        </p:txBody>
      </p:sp>
    </p:spTree>
    <p:extLst>
      <p:ext uri="{BB962C8B-B14F-4D97-AF65-F5344CB8AC3E}">
        <p14:creationId xmlns:p14="http://schemas.microsoft.com/office/powerpoint/2010/main" val="4160239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786146-04F4-40BD-BCE9-9937DA9BCB36}"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588B7F91-18CE-4EED-B4B7-353D6E73ED40}" type="slidenum">
              <a:rPr lang="en-GB" altLang="en-US" smtClean="0"/>
              <a:pPr/>
              <a:t>‹#›</a:t>
            </a:fld>
            <a:endParaRPr lang="en-GB" altLang="en-US" dirty="0"/>
          </a:p>
        </p:txBody>
      </p:sp>
    </p:spTree>
    <p:extLst>
      <p:ext uri="{BB962C8B-B14F-4D97-AF65-F5344CB8AC3E}">
        <p14:creationId xmlns:p14="http://schemas.microsoft.com/office/powerpoint/2010/main" val="3283596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123E7C-ED3D-4199-B62D-34793C33B0D3}"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B18135A7-E722-4E74-9D44-8833A2583DC1}" type="slidenum">
              <a:rPr lang="en-GB" altLang="en-US" smtClean="0"/>
              <a:pPr/>
              <a:t>‹#›</a:t>
            </a:fld>
            <a:endParaRPr lang="en-GB" altLang="en-US" dirty="0"/>
          </a:p>
        </p:txBody>
      </p:sp>
    </p:spTree>
    <p:extLst>
      <p:ext uri="{BB962C8B-B14F-4D97-AF65-F5344CB8AC3E}">
        <p14:creationId xmlns:p14="http://schemas.microsoft.com/office/powerpoint/2010/main" val="4009841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B1B320-832C-474C-A78A-F59EF75324CC}"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2BC3B86F-F7F5-4A00-9D3E-E3DE768880D6}" type="slidenum">
              <a:rPr lang="en-GB" altLang="en-US" smtClean="0"/>
              <a:pPr/>
              <a:t>‹#›</a:t>
            </a:fld>
            <a:endParaRPr lang="en-GB" altLang="en-US" dirty="0"/>
          </a:p>
        </p:txBody>
      </p:sp>
    </p:spTree>
    <p:extLst>
      <p:ext uri="{BB962C8B-B14F-4D97-AF65-F5344CB8AC3E}">
        <p14:creationId xmlns:p14="http://schemas.microsoft.com/office/powerpoint/2010/main" val="1776442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08DFB3-A6E5-4BB7-904A-71C915C26E11}" type="datetimeFigureOut">
              <a:rPr lang="en-GB">
                <a:solidFill>
                  <a:prstClr val="black">
                    <a:tint val="75000"/>
                  </a:prstClr>
                </a:solidFill>
              </a:rPr>
              <a:pPr>
                <a:defRPr/>
              </a:pPr>
              <a:t>13/09/2023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735E3262-78E5-4C97-A86B-35F0355E1707}" type="slidenum">
              <a:rPr lang="en-GB" altLang="en-US" smtClean="0"/>
              <a:pPr/>
              <a:t>‹#›</a:t>
            </a:fld>
            <a:endParaRPr lang="en-GB" altLang="en-US" dirty="0"/>
          </a:p>
        </p:txBody>
      </p:sp>
    </p:spTree>
    <p:extLst>
      <p:ext uri="{BB962C8B-B14F-4D97-AF65-F5344CB8AC3E}">
        <p14:creationId xmlns:p14="http://schemas.microsoft.com/office/powerpoint/2010/main" val="1123535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1C985D1-41A6-45EB-9B63-EC1AF5FF8CF5}" type="datetimeFigureOut">
              <a:rPr lang="en-GB">
                <a:solidFill>
                  <a:prstClr val="black">
                    <a:tint val="75000"/>
                  </a:prstClr>
                </a:solidFill>
              </a:rPr>
              <a:pPr>
                <a:defRPr/>
              </a:pPr>
              <a:t>13/09/2023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77D98F62-915E-4E7E-90E2-AEDBBB1395A2}" type="slidenum">
              <a:rPr lang="en-GB" altLang="en-US" smtClean="0"/>
              <a:pPr/>
              <a:t>‹#›</a:t>
            </a:fld>
            <a:endParaRPr lang="en-GB" altLang="en-US" dirty="0"/>
          </a:p>
        </p:txBody>
      </p:sp>
    </p:spTree>
    <p:extLst>
      <p:ext uri="{BB962C8B-B14F-4D97-AF65-F5344CB8AC3E}">
        <p14:creationId xmlns:p14="http://schemas.microsoft.com/office/powerpoint/2010/main" val="622785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24D9D50-ADDF-43E6-8689-3EA7CD79050B}" type="datetimeFigureOut">
              <a:rPr lang="en-GB">
                <a:solidFill>
                  <a:prstClr val="black">
                    <a:tint val="75000"/>
                  </a:prstClr>
                </a:solidFill>
              </a:rPr>
              <a:pPr>
                <a:defRPr/>
              </a:pPr>
              <a:t>13/09/2023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FFBACCED-C720-4E46-B6F0-ED2D14DC2FDB}" type="slidenum">
              <a:rPr lang="en-GB" altLang="en-US" smtClean="0"/>
              <a:pPr/>
              <a:t>‹#›</a:t>
            </a:fld>
            <a:endParaRPr lang="en-GB" altLang="en-US" dirty="0"/>
          </a:p>
        </p:txBody>
      </p:sp>
    </p:spTree>
    <p:extLst>
      <p:ext uri="{BB962C8B-B14F-4D97-AF65-F5344CB8AC3E}">
        <p14:creationId xmlns:p14="http://schemas.microsoft.com/office/powerpoint/2010/main" val="114920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E8B6BD-E043-4C39-BDA8-C74A51082990}" type="datetimeFigureOut">
              <a:rPr lang="en-GB">
                <a:solidFill>
                  <a:prstClr val="black">
                    <a:tint val="75000"/>
                  </a:prstClr>
                </a:solidFill>
              </a:rPr>
              <a:pPr>
                <a:defRPr/>
              </a:pPr>
              <a:t>13/09/2023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134B0AE5-1245-4A18-A38E-D8A7181EE4C8}" type="slidenum">
              <a:rPr lang="en-GB" altLang="en-US" smtClean="0"/>
              <a:pPr/>
              <a:t>‹#›</a:t>
            </a:fld>
            <a:endParaRPr lang="en-GB" altLang="en-US" dirty="0"/>
          </a:p>
        </p:txBody>
      </p:sp>
    </p:spTree>
    <p:extLst>
      <p:ext uri="{BB962C8B-B14F-4D97-AF65-F5344CB8AC3E}">
        <p14:creationId xmlns:p14="http://schemas.microsoft.com/office/powerpoint/2010/main" val="108047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577503-322C-48B7-A8F7-540B21BD89C9}" type="datetimeFigureOut">
              <a:rPr lang="en-GB"/>
              <a:pPr>
                <a:defRPr/>
              </a:pPr>
              <a:t>13/09/2023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040B691-1468-419D-B86A-232AE34E7F17}"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D11116-432E-4F04-A232-AB97EC33B503}" type="datetimeFigureOut">
              <a:rPr lang="en-GB">
                <a:solidFill>
                  <a:prstClr val="black">
                    <a:tint val="75000"/>
                  </a:prstClr>
                </a:solidFill>
              </a:rPr>
              <a:pPr>
                <a:defRPr/>
              </a:pPr>
              <a:t>13/09/2023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0C5D3EF1-CDCF-4547-A686-9C3AA4292E37}" type="slidenum">
              <a:rPr lang="en-GB" altLang="en-US" smtClean="0"/>
              <a:pPr/>
              <a:t>‹#›</a:t>
            </a:fld>
            <a:endParaRPr lang="en-GB" altLang="en-US" dirty="0"/>
          </a:p>
        </p:txBody>
      </p:sp>
    </p:spTree>
    <p:extLst>
      <p:ext uri="{BB962C8B-B14F-4D97-AF65-F5344CB8AC3E}">
        <p14:creationId xmlns:p14="http://schemas.microsoft.com/office/powerpoint/2010/main" val="1842558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69AAD4-4D85-4E0D-A64A-CACD97440EC2}" type="datetimeFigureOut">
              <a:rPr lang="en-GB">
                <a:solidFill>
                  <a:prstClr val="black">
                    <a:tint val="75000"/>
                  </a:prstClr>
                </a:solidFill>
              </a:rPr>
              <a:pPr>
                <a:defRPr/>
              </a:pPr>
              <a:t>13/09/2023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49BE30D2-05CB-4566-9F52-854717007B07}" type="slidenum">
              <a:rPr lang="en-GB" altLang="en-US" smtClean="0"/>
              <a:pPr/>
              <a:t>‹#›</a:t>
            </a:fld>
            <a:endParaRPr lang="en-GB" altLang="en-US" dirty="0"/>
          </a:p>
        </p:txBody>
      </p:sp>
    </p:spTree>
    <p:extLst>
      <p:ext uri="{BB962C8B-B14F-4D97-AF65-F5344CB8AC3E}">
        <p14:creationId xmlns:p14="http://schemas.microsoft.com/office/powerpoint/2010/main" val="3506320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813CE74-AC25-4F3D-B1D5-EACF6316DF0A}"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95AC802A-A5E9-48C4-A759-775D483AB4C0}" type="slidenum">
              <a:rPr lang="en-GB" altLang="en-US" smtClean="0"/>
              <a:pPr/>
              <a:t>‹#›</a:t>
            </a:fld>
            <a:endParaRPr lang="en-GB" altLang="en-US" dirty="0"/>
          </a:p>
        </p:txBody>
      </p:sp>
    </p:spTree>
    <p:extLst>
      <p:ext uri="{BB962C8B-B14F-4D97-AF65-F5344CB8AC3E}">
        <p14:creationId xmlns:p14="http://schemas.microsoft.com/office/powerpoint/2010/main" val="950720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FB13B3-1D07-4813-9691-809D9947A1A1}"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C001BA6E-D22C-4103-AA73-712DD3338179}" type="slidenum">
              <a:rPr lang="en-GB" altLang="en-US" smtClean="0"/>
              <a:pPr/>
              <a:t>‹#›</a:t>
            </a:fld>
            <a:endParaRPr lang="en-GB" altLang="en-US" dirty="0"/>
          </a:p>
        </p:txBody>
      </p:sp>
    </p:spTree>
    <p:extLst>
      <p:ext uri="{BB962C8B-B14F-4D97-AF65-F5344CB8AC3E}">
        <p14:creationId xmlns:p14="http://schemas.microsoft.com/office/powerpoint/2010/main" val="231927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258D948-CC17-4BC4-B824-FC88A30E92D7}" type="datetimeFigureOut">
              <a:rPr lang="en-GB"/>
              <a:pPr>
                <a:defRPr/>
              </a:pPr>
              <a:t>13/09/2023</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dirty="0"/>
          </a:p>
        </p:txBody>
      </p:sp>
      <p:sp>
        <p:nvSpPr>
          <p:cNvPr id="7" name="Slide Number Placeholder 17"/>
          <p:cNvSpPr>
            <a:spLocks noGrp="1"/>
          </p:cNvSpPr>
          <p:nvPr>
            <p:ph type="sldNum" sz="quarter" idx="12"/>
          </p:nvPr>
        </p:nvSpPr>
        <p:spPr/>
        <p:txBody>
          <a:bodyPr/>
          <a:lstStyle>
            <a:lvl1pPr>
              <a:defRPr/>
            </a:lvl1pPr>
          </a:lstStyle>
          <a:p>
            <a:pPr>
              <a:defRPr/>
            </a:pPr>
            <a:fld id="{1B5001DF-4251-4280-BDDD-DF2E05B5DB7D}" type="slidenum">
              <a:rPr lang="en-GB"/>
              <a:pPr>
                <a:defRPr/>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437CBDA-451B-44E2-BFBE-B94F06033511}" type="datetimeFigureOut">
              <a:rPr lang="en-GB"/>
              <a:pPr>
                <a:defRPr/>
              </a:pPr>
              <a:t>13/09/2023</a:t>
            </a:fld>
            <a:endParaRPr lang="en-GB" dirty="0"/>
          </a:p>
        </p:txBody>
      </p:sp>
      <p:sp>
        <p:nvSpPr>
          <p:cNvPr id="8" name="Footer Placeholder 21"/>
          <p:cNvSpPr>
            <a:spLocks noGrp="1"/>
          </p:cNvSpPr>
          <p:nvPr>
            <p:ph type="ftr" sz="quarter" idx="11"/>
          </p:nvPr>
        </p:nvSpPr>
        <p:spPr/>
        <p:txBody>
          <a:bodyPr/>
          <a:lstStyle>
            <a:lvl1pPr>
              <a:defRPr/>
            </a:lvl1pPr>
          </a:lstStyle>
          <a:p>
            <a:pPr>
              <a:defRPr/>
            </a:pPr>
            <a:endParaRPr lang="en-GB" dirty="0"/>
          </a:p>
        </p:txBody>
      </p:sp>
      <p:sp>
        <p:nvSpPr>
          <p:cNvPr id="9" name="Slide Number Placeholder 17"/>
          <p:cNvSpPr>
            <a:spLocks noGrp="1"/>
          </p:cNvSpPr>
          <p:nvPr>
            <p:ph type="sldNum" sz="quarter" idx="12"/>
          </p:nvPr>
        </p:nvSpPr>
        <p:spPr/>
        <p:txBody>
          <a:bodyPr/>
          <a:lstStyle>
            <a:lvl1pPr>
              <a:defRPr/>
            </a:lvl1pPr>
          </a:lstStyle>
          <a:p>
            <a:pPr>
              <a:defRPr/>
            </a:pPr>
            <a:fld id="{E3C81670-5282-47BC-90CD-13447FD86BA9}" type="slidenum">
              <a:rPr lang="en-GB"/>
              <a:pPr>
                <a:defRPr/>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1DAF792-53B7-419B-B80D-37164FF0D406}" type="datetimeFigureOut">
              <a:rPr lang="en-GB"/>
              <a:pPr>
                <a:defRPr/>
              </a:pPr>
              <a:t>13/09/2023</a:t>
            </a:fld>
            <a:endParaRPr lang="en-GB" dirty="0"/>
          </a:p>
        </p:txBody>
      </p:sp>
      <p:sp>
        <p:nvSpPr>
          <p:cNvPr id="4" name="Footer Placeholder 21"/>
          <p:cNvSpPr>
            <a:spLocks noGrp="1"/>
          </p:cNvSpPr>
          <p:nvPr>
            <p:ph type="ftr" sz="quarter" idx="11"/>
          </p:nvPr>
        </p:nvSpPr>
        <p:spPr/>
        <p:txBody>
          <a:bodyPr/>
          <a:lstStyle>
            <a:lvl1pPr>
              <a:defRPr/>
            </a:lvl1pPr>
          </a:lstStyle>
          <a:p>
            <a:pPr>
              <a:defRPr/>
            </a:pPr>
            <a:endParaRPr lang="en-GB" dirty="0"/>
          </a:p>
        </p:txBody>
      </p:sp>
      <p:sp>
        <p:nvSpPr>
          <p:cNvPr id="5" name="Slide Number Placeholder 17"/>
          <p:cNvSpPr>
            <a:spLocks noGrp="1"/>
          </p:cNvSpPr>
          <p:nvPr>
            <p:ph type="sldNum" sz="quarter" idx="12"/>
          </p:nvPr>
        </p:nvSpPr>
        <p:spPr/>
        <p:txBody>
          <a:bodyPr/>
          <a:lstStyle>
            <a:lvl1pPr>
              <a:defRPr/>
            </a:lvl1pPr>
          </a:lstStyle>
          <a:p>
            <a:pPr>
              <a:defRPr/>
            </a:pPr>
            <a:fld id="{BBD692CA-AADF-47E8-A39A-574F1AADAA84}" type="slidenum">
              <a:rPr lang="en-GB"/>
              <a:pPr>
                <a:defRPr/>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17553A7-EC8B-47BD-982F-C28C97100C39}" type="datetimeFigureOut">
              <a:rPr lang="en-GB"/>
              <a:pPr>
                <a:defRPr/>
              </a:pPr>
              <a:t>13/09/2023</a:t>
            </a:fld>
            <a:endParaRPr lang="en-GB" dirty="0"/>
          </a:p>
        </p:txBody>
      </p:sp>
      <p:sp>
        <p:nvSpPr>
          <p:cNvPr id="3" name="Footer Placeholder 21"/>
          <p:cNvSpPr>
            <a:spLocks noGrp="1"/>
          </p:cNvSpPr>
          <p:nvPr>
            <p:ph type="ftr" sz="quarter" idx="11"/>
          </p:nvPr>
        </p:nvSpPr>
        <p:spPr/>
        <p:txBody>
          <a:bodyPr/>
          <a:lstStyle>
            <a:lvl1pPr>
              <a:defRPr/>
            </a:lvl1pPr>
          </a:lstStyle>
          <a:p>
            <a:pPr>
              <a:defRPr/>
            </a:pPr>
            <a:endParaRPr lang="en-GB" dirty="0"/>
          </a:p>
        </p:txBody>
      </p:sp>
      <p:sp>
        <p:nvSpPr>
          <p:cNvPr id="4" name="Slide Number Placeholder 17"/>
          <p:cNvSpPr>
            <a:spLocks noGrp="1"/>
          </p:cNvSpPr>
          <p:nvPr>
            <p:ph type="sldNum" sz="quarter" idx="12"/>
          </p:nvPr>
        </p:nvSpPr>
        <p:spPr/>
        <p:txBody>
          <a:bodyPr/>
          <a:lstStyle>
            <a:lvl1pPr>
              <a:defRPr/>
            </a:lvl1pPr>
          </a:lstStyle>
          <a:p>
            <a:pPr>
              <a:defRPr/>
            </a:pPr>
            <a:fld id="{5AC5DFB9-D5C5-461F-BA40-9E99C63BD0FA}" type="slidenum">
              <a:rPr lang="en-GB"/>
              <a:pPr>
                <a:defRPr/>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2F465D9-533C-4892-806C-9450E814E253}" type="datetimeFigureOut">
              <a:rPr lang="en-GB"/>
              <a:pPr>
                <a:defRPr/>
              </a:pPr>
              <a:t>13/09/2023</a:t>
            </a:fld>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dirty="0"/>
          </a:p>
        </p:txBody>
      </p:sp>
      <p:sp>
        <p:nvSpPr>
          <p:cNvPr id="7" name="Slide Number Placeholder 17"/>
          <p:cNvSpPr>
            <a:spLocks noGrp="1"/>
          </p:cNvSpPr>
          <p:nvPr>
            <p:ph type="sldNum" sz="quarter" idx="12"/>
          </p:nvPr>
        </p:nvSpPr>
        <p:spPr/>
        <p:txBody>
          <a:bodyPr/>
          <a:lstStyle>
            <a:lvl1pPr>
              <a:defRPr/>
            </a:lvl1pPr>
          </a:lstStyle>
          <a:p>
            <a:pPr>
              <a:defRPr/>
            </a:pPr>
            <a:fld id="{433D3389-62C2-4B5A-B866-9384D4B579B5}" type="slidenum">
              <a:rPr lang="en-GB"/>
              <a:pPr>
                <a:defRPr/>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entury Gothic" panose="020B0502020202020204" pitchFamily="34" charset="0"/>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entury Gothic" panose="020B0502020202020204" pitchFamily="34" charset="0"/>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entury Gothic" panose="020B0502020202020204" pitchFamily="34" charset="0"/>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entury Gothic" panose="020B0502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5103CDA-EC93-43A1-9E2A-FCCB63346308}" type="datetimeFigureOut">
              <a:rPr lang="en-GB"/>
              <a:pPr>
                <a:defRPr/>
              </a:pPr>
              <a:t>13/09/2023</a:t>
            </a:fld>
            <a:endParaRPr lang="en-GB" dirty="0"/>
          </a:p>
        </p:txBody>
      </p:sp>
      <p:sp>
        <p:nvSpPr>
          <p:cNvPr id="10" name="Footer Placeholder 5"/>
          <p:cNvSpPr>
            <a:spLocks noGrp="1"/>
          </p:cNvSpPr>
          <p:nvPr>
            <p:ph type="ftr" sz="quarter" idx="11"/>
          </p:nvPr>
        </p:nvSpPr>
        <p:spPr/>
        <p:txBody>
          <a:bodyPr/>
          <a:lstStyle>
            <a:lvl1pPr>
              <a:defRPr/>
            </a:lvl1pPr>
          </a:lstStyle>
          <a:p>
            <a:pPr>
              <a:defRPr/>
            </a:pPr>
            <a:endParaRPr lang="en-GB"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6E9CEDE-488C-40E0-B349-F0CFF8854D09}" type="slidenum">
              <a:rPr lang="en-GB"/>
              <a:pPr>
                <a:defRPr/>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entury Gothic" panose="020B0502020202020204"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Century Gothic" panose="020B0502020202020204"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Century Gothic" panose="020B0502020202020204" pitchFamily="34" charset="0"/>
              </a:defRPr>
            </a:lvl1pPr>
          </a:lstStyle>
          <a:p>
            <a:pPr>
              <a:defRPr/>
            </a:pPr>
            <a:fld id="{F9E42C0D-4FF9-4E53-8597-4CE282A3EA00}" type="datetimeFigureOut">
              <a:rPr lang="en-GB" smtClean="0"/>
              <a:pPr>
                <a:defRPr/>
              </a:pPr>
              <a:t>13/09/2023</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Century Gothic" panose="020B0502020202020204" pitchFamily="34" charset="0"/>
              </a:defRPr>
            </a:lvl1pPr>
          </a:lstStyle>
          <a:p>
            <a:pPr>
              <a:defRPr/>
            </a:pPr>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Century Gothic" panose="020B0502020202020204" pitchFamily="34" charset="0"/>
              </a:defRPr>
            </a:lvl1pPr>
          </a:lstStyle>
          <a:p>
            <a:pPr>
              <a:defRPr/>
            </a:pPr>
            <a:fld id="{194CB46E-0590-46DB-9862-AF66601C6687}" type="slidenum">
              <a:rPr lang="en-GB" smtClean="0"/>
              <a:pPr>
                <a:defRPr/>
              </a:pPr>
              <a:t>‹#›</a:t>
            </a:fld>
            <a:endParaRPr lang="en-GB"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Century Gothic" panose="020B0502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Century Gothic" panose="020B0502020202020204" pitchFamily="34" charset="0"/>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ransition>
    <p:fade/>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Century Gothic" panose="020B0502020202020204" pitchFamily="34" charset="0"/>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Century Gothic" panose="020B0502020202020204" pitchFamily="34" charset="0"/>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Century Gothic" panose="020B0502020202020204" pitchFamily="34" charset="0"/>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Century Gothic" panose="020B0502020202020204" pitchFamily="34" charset="0"/>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Century Gothic" panose="020B050202020202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220BC9E-2483-4A58-938C-5750D195BD8B}"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030A830-51C8-4DAE-9A05-2D6A2656A363}" type="slidenum">
              <a:rPr lang="en-GB" altLang="en-US" smtClean="0">
                <a:latin typeface="Calibri" pitchFamily="34" charset="0"/>
              </a:rPr>
              <a:pPr/>
              <a:t>‹#›</a:t>
            </a:fld>
            <a:endParaRPr lang="en-GB" altLang="en-US" smtClean="0">
              <a:latin typeface="Calibri" pitchFamily="34" charset="0"/>
            </a:endParaRPr>
          </a:p>
        </p:txBody>
      </p:sp>
    </p:spTree>
    <p:extLst>
      <p:ext uri="{BB962C8B-B14F-4D97-AF65-F5344CB8AC3E}">
        <p14:creationId xmlns:p14="http://schemas.microsoft.com/office/powerpoint/2010/main" val="13893939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220BC9E-2483-4A58-938C-5750D195BD8B}" type="datetimeFigureOut">
              <a:rPr lang="en-GB">
                <a:solidFill>
                  <a:prstClr val="black">
                    <a:tint val="75000"/>
                  </a:prstClr>
                </a:solidFill>
              </a:rPr>
              <a:pPr>
                <a:defRPr/>
              </a:pPr>
              <a:t>13/09/2023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030A830-51C8-4DAE-9A05-2D6A2656A363}" type="slidenum">
              <a:rPr lang="en-GB" altLang="en-US" smtClean="0">
                <a:latin typeface="Calibri" pitchFamily="34" charset="0"/>
              </a:rPr>
              <a:pPr/>
              <a:t>‹#›</a:t>
            </a:fld>
            <a:endParaRPr lang="en-GB" altLang="en-US" smtClean="0">
              <a:latin typeface="Calibri" pitchFamily="34" charset="0"/>
            </a:endParaRPr>
          </a:p>
        </p:txBody>
      </p:sp>
    </p:spTree>
    <p:extLst>
      <p:ext uri="{BB962C8B-B14F-4D97-AF65-F5344CB8AC3E}">
        <p14:creationId xmlns:p14="http://schemas.microsoft.com/office/powerpoint/2010/main" val="342935269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GB" dirty="0" smtClean="0">
                <a:latin typeface="Century Gothic" panose="020B0502020202020204" pitchFamily="34" charset="0"/>
              </a:rPr>
              <a:t>Meet the Teacher!</a:t>
            </a:r>
            <a:endParaRPr lang="en-GB" dirty="0">
              <a:latin typeface="Century Gothic" panose="020B0502020202020204" pitchFamily="34" charset="0"/>
            </a:endParaRPr>
          </a:p>
        </p:txBody>
      </p:sp>
      <p:sp>
        <p:nvSpPr>
          <p:cNvPr id="13314" name="Subtitle 2"/>
          <p:cNvSpPr>
            <a:spLocks noGrp="1"/>
          </p:cNvSpPr>
          <p:nvPr>
            <p:ph type="subTitle" idx="1"/>
          </p:nvPr>
        </p:nvSpPr>
        <p:spPr>
          <a:xfrm>
            <a:off x="533400" y="3228975"/>
            <a:ext cx="7854950" cy="1752600"/>
          </a:xfrm>
        </p:spPr>
        <p:txBody>
          <a:bodyPr/>
          <a:lstStyle/>
          <a:p>
            <a:pPr marR="0"/>
            <a:r>
              <a:rPr lang="en-GB" sz="3200" dirty="0" smtClean="0">
                <a:latin typeface="Century Gothic" panose="020B0502020202020204" pitchFamily="34" charset="0"/>
              </a:rPr>
              <a:t>Welcome to Key Stage 2.</a:t>
            </a:r>
          </a:p>
          <a:p>
            <a:pPr marR="0"/>
            <a:r>
              <a:rPr lang="en-GB" sz="3200" dirty="0" smtClean="0"/>
              <a:t>Years 3,4 and 5.</a:t>
            </a:r>
            <a:r>
              <a:rPr lang="en-GB" sz="3200" dirty="0" smtClean="0">
                <a:latin typeface="Century Gothic" panose="020B0502020202020204" pitchFamily="34" charset="0"/>
              </a:rPr>
              <a:t> </a:t>
            </a:r>
          </a:p>
        </p:txBody>
      </p:sp>
      <p:pic>
        <p:nvPicPr>
          <p:cNvPr id="3" name="Picture 2"/>
          <p:cNvPicPr>
            <a:picLocks noChangeAspect="1"/>
          </p:cNvPicPr>
          <p:nvPr/>
        </p:nvPicPr>
        <p:blipFill>
          <a:blip r:embed="rId2"/>
          <a:stretch>
            <a:fillRect/>
          </a:stretch>
        </p:blipFill>
        <p:spPr>
          <a:xfrm>
            <a:off x="-10729" y="5445224"/>
            <a:ext cx="9144000" cy="1152244"/>
          </a:xfrm>
          <a:prstGeom prst="rect">
            <a:avLst/>
          </a:prstGeom>
        </p:spPr>
      </p:pic>
      <p:pic>
        <p:nvPicPr>
          <p:cNvPr id="1026" name="Picture 2" descr="T:\School logo 2016\STA Roundel v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740" y="5358406"/>
            <a:ext cx="1239062" cy="1239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3" name="Content Placeholder 2"/>
          <p:cNvSpPr>
            <a:spLocks noGrp="1"/>
          </p:cNvSpPr>
          <p:nvPr>
            <p:ph idx="1"/>
          </p:nvPr>
        </p:nvSpPr>
        <p:spPr>
          <a:xfrm>
            <a:off x="317141" y="1328730"/>
            <a:ext cx="7886700" cy="5391352"/>
          </a:xfrm>
        </p:spPr>
        <p:txBody>
          <a:bodyPr>
            <a:normAutofit/>
          </a:bodyPr>
          <a:lstStyle/>
          <a:p>
            <a:pPr marL="0" indent="0">
              <a:spcAft>
                <a:spcPts val="0"/>
              </a:spcAft>
              <a:buNone/>
            </a:pPr>
            <a:r>
              <a:rPr lang="en-US" dirty="0">
                <a:ea typeface="Verdana" panose="020B0604030504040204" pitchFamily="34" charset="0"/>
                <a:cs typeface="Verdana" panose="020B0604030504040204" pitchFamily="34" charset="0"/>
              </a:rPr>
              <a:t>Our behaviour policy supports the school’s four rights: </a:t>
            </a:r>
            <a:endParaRPr lang="en-US" dirty="0" smtClean="0">
              <a:ea typeface="Verdana" panose="020B0604030504040204" pitchFamily="34" charset="0"/>
              <a:cs typeface="Verdana" panose="020B0604030504040204" pitchFamily="34" charset="0"/>
            </a:endParaRPr>
          </a:p>
          <a:p>
            <a:pPr>
              <a:spcAft>
                <a:spcPts val="0"/>
              </a:spcAft>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Wingdings" panose="05000000000000000000" pitchFamily="2" charset="2"/>
              <a:buChar char=""/>
            </a:pPr>
            <a:r>
              <a:rPr lang="en-US" i="1" dirty="0">
                <a:ea typeface="Verdana" panose="020B0604030504040204" pitchFamily="34" charset="0"/>
                <a:cs typeface="Verdana" panose="020B0604030504040204" pitchFamily="34" charset="0"/>
              </a:rPr>
              <a:t>All pupils </a:t>
            </a:r>
            <a:r>
              <a:rPr lang="en-US" i="1" dirty="0" smtClean="0">
                <a:ea typeface="Verdana" panose="020B0604030504040204" pitchFamily="34" charset="0"/>
                <a:cs typeface="Verdana" panose="020B0604030504040204" pitchFamily="34" charset="0"/>
              </a:rPr>
              <a:t>ALWAYS </a:t>
            </a:r>
            <a:r>
              <a:rPr lang="en-US" i="1" dirty="0">
                <a:ea typeface="Verdana" panose="020B0604030504040204" pitchFamily="34" charset="0"/>
                <a:cs typeface="Verdana" panose="020B0604030504040204" pitchFamily="34" charset="0"/>
              </a:rPr>
              <a:t>have a right to learn</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Wingdings" panose="05000000000000000000" pitchFamily="2" charset="2"/>
              <a:buChar char=""/>
            </a:pPr>
            <a:r>
              <a:rPr lang="en-US" i="1" dirty="0">
                <a:ea typeface="Verdana" panose="020B0604030504040204" pitchFamily="34" charset="0"/>
                <a:cs typeface="Verdana" panose="020B0604030504040204" pitchFamily="34" charset="0"/>
              </a:rPr>
              <a:t>All adults ALWAYS have a right to do their job</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Wingdings" panose="05000000000000000000" pitchFamily="2" charset="2"/>
              <a:buChar char=""/>
            </a:pPr>
            <a:r>
              <a:rPr lang="en-US" i="1" dirty="0">
                <a:ea typeface="Verdana" panose="020B0604030504040204" pitchFamily="34" charset="0"/>
                <a:cs typeface="Verdana" panose="020B0604030504040204" pitchFamily="34" charset="0"/>
              </a:rPr>
              <a:t>Everybody ALWAYS has a right to dignity and respect</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Wingdings" panose="05000000000000000000" pitchFamily="2" charset="2"/>
              <a:buChar char=""/>
            </a:pPr>
            <a:r>
              <a:rPr lang="en-US" i="1" dirty="0">
                <a:ea typeface="Verdana" panose="020B0604030504040204" pitchFamily="34" charset="0"/>
                <a:cs typeface="Verdana" panose="020B0604030504040204" pitchFamily="34" charset="0"/>
              </a:rPr>
              <a:t>Everybody ALWAYS has a right to feel safe and be healthy</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smtClean="0"/>
          </a:p>
        </p:txBody>
      </p:sp>
      <p:sp>
        <p:nvSpPr>
          <p:cNvPr id="4" name="Slide Number Placeholder 3"/>
          <p:cNvSpPr>
            <a:spLocks noGrp="1"/>
          </p:cNvSpPr>
          <p:nvPr>
            <p:ph type="sldNum" sz="quarter" idx="12"/>
          </p:nvPr>
        </p:nvSpPr>
        <p:spPr/>
        <p:txBody>
          <a:bodyPr/>
          <a:lstStyle/>
          <a:p>
            <a:fld id="{1074F408-A35A-4D91-B6B6-C3E418F02AEA}" type="slidenum">
              <a:rPr lang="en-US" smtClean="0"/>
              <a:t>10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1844825"/>
            <a:ext cx="1266971" cy="1368152"/>
          </a:xfrm>
          <a:prstGeom prst="rect">
            <a:avLst/>
          </a:prstGeom>
        </p:spPr>
      </p:pic>
    </p:spTree>
    <p:extLst>
      <p:ext uri="{BB962C8B-B14F-4D97-AF65-F5344CB8AC3E}">
        <p14:creationId xmlns:p14="http://schemas.microsoft.com/office/powerpoint/2010/main" val="129089534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dirty="0" smtClean="0">
                <a:latin typeface="Century Gothic" panose="020B0502020202020204" pitchFamily="34" charset="0"/>
              </a:rPr>
              <a:t>Rewards</a:t>
            </a:r>
          </a:p>
        </p:txBody>
      </p:sp>
      <p:sp>
        <p:nvSpPr>
          <p:cNvPr id="3" name="Content Placeholder 2"/>
          <p:cNvSpPr>
            <a:spLocks noGrp="1"/>
          </p:cNvSpPr>
          <p:nvPr>
            <p:ph idx="1"/>
          </p:nvPr>
        </p:nvSpPr>
        <p:spPr>
          <a:xfrm>
            <a:off x="457200" y="2914650"/>
            <a:ext cx="8229600" cy="3682702"/>
          </a:xfrm>
        </p:spPr>
        <p:txBody>
          <a:bodyPr>
            <a:normAutofit/>
          </a:bodyPr>
          <a:lstStyle/>
          <a:p>
            <a:r>
              <a:rPr lang="en-GB" dirty="0" smtClean="0"/>
              <a:t>Class Dojo </a:t>
            </a:r>
          </a:p>
          <a:p>
            <a:r>
              <a:rPr lang="en-GB" dirty="0" smtClean="0"/>
              <a:t>Head teacher's </a:t>
            </a:r>
            <a:r>
              <a:rPr lang="en-GB" dirty="0" smtClean="0"/>
              <a:t>Award </a:t>
            </a:r>
            <a:endParaRPr lang="en-GB" dirty="0"/>
          </a:p>
          <a:p>
            <a:r>
              <a:rPr lang="en-GB" dirty="0" smtClean="0"/>
              <a:t>Stars </a:t>
            </a:r>
            <a:r>
              <a:rPr lang="en-GB" dirty="0" smtClean="0"/>
              <a:t>of the week </a:t>
            </a:r>
          </a:p>
          <a:p>
            <a:r>
              <a:rPr lang="en-GB" dirty="0" smtClean="0"/>
              <a:t>Writer </a:t>
            </a:r>
            <a:r>
              <a:rPr lang="en-GB" dirty="0" smtClean="0"/>
              <a:t>of the week </a:t>
            </a:r>
          </a:p>
          <a:p>
            <a:pPr lvl="0"/>
            <a:r>
              <a:rPr lang="en-GB" dirty="0"/>
              <a:t>Extra-curricular clubs and activities </a:t>
            </a:r>
          </a:p>
          <a:p>
            <a:pPr marL="0" indent="0">
              <a:buNone/>
            </a:pPr>
            <a:endParaRPr lang="en-GB" dirty="0" smtClean="0">
              <a:latin typeface="Century Gothic" panose="020B0502020202020204" pitchFamily="34" charset="0"/>
            </a:endParaRPr>
          </a:p>
          <a:p>
            <a:endParaRPr lang="en-GB"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60648"/>
            <a:ext cx="37528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dirty="0" smtClean="0">
                <a:latin typeface="Century Gothic" panose="020B0502020202020204" pitchFamily="34" charset="0"/>
              </a:rPr>
              <a:t>Important Reminders</a:t>
            </a:r>
          </a:p>
        </p:txBody>
      </p:sp>
      <p:sp>
        <p:nvSpPr>
          <p:cNvPr id="22530" name="Content Placeholder 2"/>
          <p:cNvSpPr>
            <a:spLocks noGrp="1"/>
          </p:cNvSpPr>
          <p:nvPr>
            <p:ph idx="1"/>
          </p:nvPr>
        </p:nvSpPr>
        <p:spPr>
          <a:xfrm>
            <a:off x="395536" y="1765867"/>
            <a:ext cx="8229600" cy="4399437"/>
          </a:xfrm>
        </p:spPr>
        <p:txBody>
          <a:bodyPr/>
          <a:lstStyle/>
          <a:p>
            <a:r>
              <a:rPr lang="en-GB" sz="2000" dirty="0" smtClean="0"/>
              <a:t>Please can you ensure every item of clothing has your child’s name in it. </a:t>
            </a:r>
          </a:p>
          <a:p>
            <a:r>
              <a:rPr lang="en-GB" sz="2000" dirty="0" smtClean="0"/>
              <a:t>PE Kit must always be in </a:t>
            </a:r>
            <a:r>
              <a:rPr lang="en-GB" sz="2000" dirty="0" smtClean="0"/>
              <a:t>school (PE days change half termly – please check class dojo).</a:t>
            </a:r>
            <a:endParaRPr lang="en-GB" sz="2000" dirty="0" smtClean="0"/>
          </a:p>
          <a:p>
            <a:r>
              <a:rPr lang="en-GB" sz="2000" b="1" dirty="0" smtClean="0"/>
              <a:t>YEAR 4 </a:t>
            </a:r>
            <a:r>
              <a:rPr lang="en-GB" sz="2000" dirty="0" smtClean="0"/>
              <a:t>Swimming kit must be in school every</a:t>
            </a:r>
            <a:r>
              <a:rPr lang="en-GB" sz="2000" b="1" u="sng" dirty="0" smtClean="0"/>
              <a:t> </a:t>
            </a:r>
            <a:r>
              <a:rPr lang="en-GB" sz="2000" b="1" u="sng" dirty="0" smtClean="0"/>
              <a:t>Tuesday. </a:t>
            </a:r>
            <a:endParaRPr lang="en-GB" sz="2000" b="1" u="sng" dirty="0" smtClean="0"/>
          </a:p>
          <a:p>
            <a:r>
              <a:rPr lang="en-GB" sz="2000" dirty="0" smtClean="0"/>
              <a:t>Reading books and bags must be in school </a:t>
            </a:r>
            <a:r>
              <a:rPr lang="en-GB" sz="2000" b="1" u="sng" dirty="0" smtClean="0"/>
              <a:t>everyday</a:t>
            </a:r>
            <a:r>
              <a:rPr lang="en-GB" sz="2000" dirty="0" smtClean="0"/>
              <a:t>.</a:t>
            </a:r>
          </a:p>
          <a:p>
            <a:r>
              <a:rPr lang="en-GB" sz="2000" dirty="0" smtClean="0"/>
              <a:t>Please make sure we are aware of any medical details your child has or may develop throughout the year to ensure the appropriate forms are signed. </a:t>
            </a:r>
          </a:p>
          <a:p>
            <a:r>
              <a:rPr lang="en-GB" sz="2000" dirty="0" smtClean="0"/>
              <a:t>If you are allowing your child to walk home alone please notify the teacher.</a:t>
            </a:r>
          </a:p>
        </p:txBody>
      </p:sp>
      <p:pic>
        <p:nvPicPr>
          <p:cNvPr id="2050" name="Picture 2" descr="http://almostadoctor.co.uk/sites/all/files/image/Systems/Respiratory/inhalers/aerosol.jpg"/>
          <p:cNvPicPr>
            <a:picLocks noChangeAspect="1" noChangeArrowheads="1"/>
          </p:cNvPicPr>
          <p:nvPr/>
        </p:nvPicPr>
        <p:blipFill>
          <a:blip r:embed="rId2" cstate="print"/>
          <a:srcRect/>
          <a:stretch>
            <a:fillRect/>
          </a:stretch>
        </p:blipFill>
        <p:spPr bwMode="auto">
          <a:xfrm>
            <a:off x="7524328" y="620688"/>
            <a:ext cx="1212740" cy="121274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GB" dirty="0" smtClean="0">
                <a:latin typeface="Century Gothic" panose="020B0502020202020204" pitchFamily="34" charset="0"/>
              </a:rPr>
              <a:t>Thank you  for listening </a:t>
            </a:r>
            <a:r>
              <a:rPr lang="en-GB" dirty="0" smtClean="0">
                <a:latin typeface="Century Gothic" panose="020B0502020202020204" pitchFamily="34" charset="0"/>
                <a:sym typeface="Wingdings" pitchFamily="2" charset="2"/>
              </a:rPr>
              <a:t> </a:t>
            </a:r>
            <a:endParaRPr lang="en-GB" dirty="0">
              <a:latin typeface="Century Gothic" panose="020B0502020202020204" pitchFamily="34" charset="0"/>
            </a:endParaRPr>
          </a:p>
        </p:txBody>
      </p:sp>
      <p:sp>
        <p:nvSpPr>
          <p:cNvPr id="23554" name="Subtitle 2"/>
          <p:cNvSpPr>
            <a:spLocks noGrp="1"/>
          </p:cNvSpPr>
          <p:nvPr>
            <p:ph type="subTitle" idx="1"/>
          </p:nvPr>
        </p:nvSpPr>
        <p:spPr>
          <a:xfrm>
            <a:off x="611560" y="3717032"/>
            <a:ext cx="7854950" cy="1752600"/>
          </a:xfrm>
        </p:spPr>
        <p:txBody>
          <a:bodyPr/>
          <a:lstStyle/>
          <a:p>
            <a:pPr marR="0"/>
            <a:r>
              <a:rPr lang="en-GB" dirty="0" smtClean="0">
                <a:latin typeface="Century Gothic" panose="020B0502020202020204" pitchFamily="34" charset="0"/>
              </a:rPr>
              <a:t>Any Questions?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Meet the teachers </a:t>
            </a:r>
            <a:endParaRPr lang="en-GB" dirty="0"/>
          </a:p>
        </p:txBody>
      </p:sp>
      <p:sp>
        <p:nvSpPr>
          <p:cNvPr id="3" name="Content Placeholder 2"/>
          <p:cNvSpPr>
            <a:spLocks noGrp="1"/>
          </p:cNvSpPr>
          <p:nvPr>
            <p:ph idx="1"/>
          </p:nvPr>
        </p:nvSpPr>
        <p:spPr>
          <a:xfrm>
            <a:off x="457200" y="1484785"/>
            <a:ext cx="8229600" cy="5256584"/>
          </a:xfrm>
        </p:spPr>
        <p:txBody>
          <a:bodyPr/>
          <a:lstStyle/>
          <a:p>
            <a:r>
              <a:rPr lang="en-GB" dirty="0" smtClean="0"/>
              <a:t>Year 3- </a:t>
            </a:r>
            <a:r>
              <a:rPr lang="en-GB" dirty="0" smtClean="0"/>
              <a:t>Miss Hunt</a:t>
            </a:r>
            <a:endParaRPr lang="en-GB" dirty="0" smtClean="0"/>
          </a:p>
          <a:p>
            <a:pPr marL="0" indent="0">
              <a:buNone/>
            </a:pPr>
            <a:r>
              <a:rPr lang="en-GB" dirty="0" smtClean="0"/>
              <a:t>Teaching assistant: </a:t>
            </a:r>
            <a:r>
              <a:rPr lang="en-GB" dirty="0" smtClean="0"/>
              <a:t>Jay and Mrs Jones</a:t>
            </a:r>
            <a:endParaRPr lang="en-GB" dirty="0" smtClean="0"/>
          </a:p>
          <a:p>
            <a:pPr marL="0" indent="0">
              <a:buNone/>
            </a:pPr>
            <a:endParaRPr lang="en-GB" dirty="0"/>
          </a:p>
          <a:p>
            <a:r>
              <a:rPr lang="en-GB" dirty="0" smtClean="0"/>
              <a:t>Year 4- </a:t>
            </a:r>
            <a:r>
              <a:rPr lang="en-GB" dirty="0" smtClean="0"/>
              <a:t>Miss Yates</a:t>
            </a:r>
            <a:endParaRPr lang="en-GB" dirty="0" smtClean="0"/>
          </a:p>
          <a:p>
            <a:pPr marL="0" indent="0">
              <a:buNone/>
            </a:pPr>
            <a:r>
              <a:rPr lang="en-GB" dirty="0"/>
              <a:t>Teaching assistants: </a:t>
            </a:r>
            <a:r>
              <a:rPr lang="en-GB" dirty="0" smtClean="0"/>
              <a:t> </a:t>
            </a:r>
            <a:r>
              <a:rPr lang="en-GB" dirty="0" smtClean="0"/>
              <a:t>Miss Haworth</a:t>
            </a:r>
            <a:endParaRPr lang="en-GB" dirty="0" smtClean="0"/>
          </a:p>
          <a:p>
            <a:pPr marL="0" indent="0">
              <a:buNone/>
            </a:pPr>
            <a:endParaRPr lang="en-GB" dirty="0"/>
          </a:p>
          <a:p>
            <a:r>
              <a:rPr lang="en-GB" dirty="0" smtClean="0"/>
              <a:t>Year 5- Mrs </a:t>
            </a:r>
            <a:r>
              <a:rPr lang="en-GB" dirty="0" smtClean="0"/>
              <a:t>Moss</a:t>
            </a:r>
            <a:endParaRPr lang="en-GB" dirty="0" smtClean="0"/>
          </a:p>
          <a:p>
            <a:pPr marL="0" indent="0">
              <a:buNone/>
            </a:pPr>
            <a:r>
              <a:rPr lang="en-GB" dirty="0" smtClean="0"/>
              <a:t>Teaching assistant: Mrs </a:t>
            </a:r>
            <a:r>
              <a:rPr lang="en-GB" dirty="0" smtClean="0"/>
              <a:t>Daly</a:t>
            </a:r>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2196428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solidFill>
            <a:srgbClr val="8297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endParaRPr>
          </a:p>
        </p:txBody>
      </p:sp>
      <p:sp>
        <p:nvSpPr>
          <p:cNvPr id="2" name="Rectangle 1"/>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Subjects are classed as ‘core’ and ‘foundation’.</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Core Subjects: English, Mathematics &amp; Science.</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Foundation Subjects: Art and Design, Computing, Design and Technology, Languages*, Geography, History, Music, Physical Education (PE).</a:t>
            </a:r>
          </a:p>
          <a:p>
            <a:pPr marL="357188" eaLnBrk="0" hangingPunct="0">
              <a:defRPr/>
            </a:pPr>
            <a:r>
              <a:rPr lang="en-GB" sz="1600" i="1" dirty="0">
                <a:solidFill>
                  <a:srgbClr val="E7E6E6">
                    <a:lumMod val="10000"/>
                  </a:srgbClr>
                </a:solidFill>
                <a:latin typeface="BPreplay" panose="02000503000000020004" pitchFamily="50" charset="0"/>
              </a:rPr>
              <a:t>*Languages is statutory for KS2 only; the subject title is Foreign Language</a:t>
            </a:r>
          </a:p>
          <a:p>
            <a:pPr marL="357188" eaLnBrk="0" hangingPunct="0">
              <a:defRPr/>
            </a:pPr>
            <a:endParaRPr lang="en-GB" sz="1600" i="1" dirty="0">
              <a:solidFill>
                <a:srgbClr val="E7E6E6">
                  <a:lumMod val="10000"/>
                </a:srgbClr>
              </a:solidFill>
              <a:latin typeface="BPreplay" panose="02000503000000020004" pitchFamily="50"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The curriculum must be ‘balanced and broadly based’. </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This also includes Religious Education and PSHE (personal, social, health and economic education).</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Key Stage 1: Year 1 &amp; 2 (Age 5-7)</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Key Stage 2: Years 3-6 (Age 7-11)</a:t>
            </a:r>
          </a:p>
          <a:p>
            <a:pPr marL="357188" eaLnBrk="0" hangingPunct="0">
              <a:defRPr/>
            </a:pPr>
            <a:r>
              <a:rPr lang="en-GB" sz="1600" dirty="0">
                <a:solidFill>
                  <a:srgbClr val="E7E6E6">
                    <a:lumMod val="10000"/>
                  </a:srgbClr>
                </a:solidFill>
                <a:latin typeface="BPreplay" panose="02000503000000020004" pitchFamily="50" charset="0"/>
              </a:rPr>
              <a:t>(sometimes divided into lower KS2/Y3-4 and upper KS2/Y5-6)</a:t>
            </a:r>
          </a:p>
        </p:txBody>
      </p:sp>
      <p:sp>
        <p:nvSpPr>
          <p:cNvPr id="4101" name="Rectangle 3"/>
          <p:cNvSpPr>
            <a:spLocks noChangeArrowheads="1"/>
          </p:cNvSpPr>
          <p:nvPr/>
        </p:nvSpPr>
        <p:spPr bwMode="auto">
          <a:xfrm>
            <a:off x="407988" y="401638"/>
            <a:ext cx="6948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ct val="0"/>
              </a:spcBef>
              <a:buFontTx/>
              <a:buNone/>
            </a:pPr>
            <a:r>
              <a:rPr lang="en-GB" altLang="en-US" sz="3600" b="1" smtClean="0">
                <a:solidFill>
                  <a:prstClr val="white"/>
                </a:solidFill>
                <a:latin typeface="BPreplay" pitchFamily="50" charset="0"/>
              </a:rPr>
              <a:t>Statutory Coverage KS1 and KS2</a:t>
            </a:r>
          </a:p>
        </p:txBody>
      </p:sp>
      <p:sp>
        <p:nvSpPr>
          <p:cNvPr id="8" name="Rectangle 7"/>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Subjects are classed as ‘core’ and ‘foundation’.</a:t>
            </a:r>
          </a:p>
          <a:p>
            <a:pPr marL="342900" indent="-160338" eaLnBrk="0" hangingPunct="0">
              <a:buFont typeface="Arial" panose="020B0604020202020204" pitchFamily="34" charset="0"/>
              <a:buChar char="•"/>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Core Subjects: </a:t>
            </a:r>
            <a:r>
              <a:rPr lang="en-GB" sz="1600" b="1" dirty="0">
                <a:solidFill>
                  <a:srgbClr val="E7E6E6">
                    <a:lumMod val="10000"/>
                  </a:srgbClr>
                </a:solidFill>
                <a:latin typeface="Century Gothic" panose="020B0502020202020204" pitchFamily="34" charset="0"/>
                <a:hlinkClick r:id="rId2" action="ppaction://hlinksldjump"/>
              </a:rPr>
              <a:t>English</a:t>
            </a:r>
            <a:r>
              <a:rPr lang="en-GB" sz="1600" dirty="0">
                <a:solidFill>
                  <a:srgbClr val="E7E6E6">
                    <a:lumMod val="10000"/>
                  </a:srgbClr>
                </a:solidFill>
                <a:latin typeface="Century Gothic" panose="020B0502020202020204" pitchFamily="34" charset="0"/>
              </a:rPr>
              <a:t>, </a:t>
            </a:r>
            <a:r>
              <a:rPr lang="en-GB" sz="1600" b="1" dirty="0">
                <a:solidFill>
                  <a:srgbClr val="E7E6E6">
                    <a:lumMod val="10000"/>
                  </a:srgbClr>
                </a:solidFill>
                <a:latin typeface="Century Gothic" panose="020B0502020202020204" pitchFamily="34" charset="0"/>
                <a:hlinkClick r:id="rId3" action="ppaction://hlinksldjump"/>
              </a:rPr>
              <a:t>Mathematics</a:t>
            </a:r>
            <a:r>
              <a:rPr lang="en-GB" sz="1600" dirty="0">
                <a:solidFill>
                  <a:srgbClr val="E7E6E6">
                    <a:lumMod val="10000"/>
                  </a:srgbClr>
                </a:solidFill>
                <a:latin typeface="Century Gothic" panose="020B0502020202020204" pitchFamily="34" charset="0"/>
                <a:hlinkClick r:id="rId3" action="ppaction://hlinksldjump"/>
              </a:rPr>
              <a:t> </a:t>
            </a:r>
            <a:r>
              <a:rPr lang="en-GB" sz="1600" dirty="0">
                <a:solidFill>
                  <a:srgbClr val="E7E6E6">
                    <a:lumMod val="10000"/>
                  </a:srgbClr>
                </a:solidFill>
                <a:latin typeface="Century Gothic" panose="020B0502020202020204" pitchFamily="34" charset="0"/>
              </a:rPr>
              <a:t>&amp; Science.</a:t>
            </a:r>
          </a:p>
          <a:p>
            <a:pPr marL="342900" indent="-160338" eaLnBrk="0" hangingPunct="0">
              <a:buFont typeface="Arial" panose="020B0604020202020204" pitchFamily="34" charset="0"/>
              <a:buChar char="•"/>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Foundation Subjects: Art and Design, Computing, Design and Technology, Languages*, Geography, History, Music, Physical Education (PE).</a:t>
            </a:r>
          </a:p>
          <a:p>
            <a:pPr marL="357188" eaLnBrk="0" hangingPunct="0">
              <a:defRPr/>
            </a:pPr>
            <a:r>
              <a:rPr lang="en-GB" sz="1600" i="1" dirty="0">
                <a:solidFill>
                  <a:srgbClr val="E7E6E6">
                    <a:lumMod val="10000"/>
                  </a:srgbClr>
                </a:solidFill>
                <a:latin typeface="Century Gothic" panose="020B0502020202020204" pitchFamily="34" charset="0"/>
              </a:rPr>
              <a:t>*Languages is statutory for KS2 only; the subject title is Foreign Language</a:t>
            </a:r>
          </a:p>
          <a:p>
            <a:pPr marL="357188" eaLnBrk="0" hangingPunct="0">
              <a:defRPr/>
            </a:pPr>
            <a:endParaRPr lang="en-GB" sz="1600" i="1"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The curriculum must be ‘balanced and broadly based’. </a:t>
            </a:r>
          </a:p>
          <a:p>
            <a:pPr marL="342900" indent="-160338" eaLnBrk="0" hangingPunct="0">
              <a:buFont typeface="Arial" panose="020B0604020202020204" pitchFamily="34" charset="0"/>
              <a:buChar char="•"/>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This also includes Religious Education and PSHE (personal, social, health and economic education).</a:t>
            </a:r>
          </a:p>
          <a:p>
            <a:pPr marL="342900" indent="-160338" eaLnBrk="0" hangingPunct="0">
              <a:buFont typeface="Arial" panose="020B0604020202020204" pitchFamily="34" charset="0"/>
              <a:buChar char="•"/>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Key Stage 1: Year 1 &amp; 2 (Age 5-7)</a:t>
            </a:r>
          </a:p>
          <a:p>
            <a:pPr marL="342900" indent="-160338" eaLnBrk="0" hangingPunct="0">
              <a:buFont typeface="Arial" panose="020B0604020202020204" pitchFamily="34" charset="0"/>
              <a:buChar char="•"/>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Key Stage 2: Years 3-6 (Age 7-11)</a:t>
            </a:r>
          </a:p>
          <a:p>
            <a:pPr marL="357188" eaLnBrk="0" hangingPunct="0">
              <a:defRPr/>
            </a:pPr>
            <a:r>
              <a:rPr lang="en-GB" sz="1600" dirty="0">
                <a:solidFill>
                  <a:srgbClr val="E7E6E6">
                    <a:lumMod val="10000"/>
                  </a:srgbClr>
                </a:solidFill>
                <a:latin typeface="Century Gothic" panose="020B0502020202020204" pitchFamily="34" charset="0"/>
              </a:rPr>
              <a:t>(sometimes divided into lower KS2/Y3-4 and upper KS2/Y5-6)</a:t>
            </a:r>
          </a:p>
        </p:txBody>
      </p:sp>
    </p:spTree>
    <p:extLst>
      <p:ext uri="{BB962C8B-B14F-4D97-AF65-F5344CB8AC3E}">
        <p14:creationId xmlns:p14="http://schemas.microsoft.com/office/powerpoint/2010/main" val="109953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solidFill>
            <a:srgbClr val="8297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endParaRPr>
          </a:p>
        </p:txBody>
      </p:sp>
      <p:sp>
        <p:nvSpPr>
          <p:cNvPr id="2" name="Rectangle 1"/>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eaLnBrk="0" hangingPunct="0">
              <a:defRPr/>
            </a:pPr>
            <a:r>
              <a:rPr lang="en-GB" sz="1600" dirty="0">
                <a:solidFill>
                  <a:srgbClr val="E7E6E6">
                    <a:lumMod val="10000"/>
                  </a:srgbClr>
                </a:solidFill>
                <a:latin typeface="BPreplay" panose="02000503000000020004" pitchFamily="50" charset="0"/>
              </a:rPr>
              <a:t>Listening to your child read can take many forms.</a:t>
            </a:r>
          </a:p>
          <a:p>
            <a:pPr marL="182562" eaLnBrk="0" hangingPunct="0">
              <a:defRPr/>
            </a:pPr>
            <a:r>
              <a:rPr lang="en-GB" sz="1600" dirty="0">
                <a:solidFill>
                  <a:srgbClr val="E7E6E6">
                    <a:lumMod val="10000"/>
                  </a:srgbClr>
                </a:solidFill>
                <a:latin typeface="BPreplay" panose="02000503000000020004" pitchFamily="50" charset="0"/>
              </a:rPr>
              <a:t>First and foremost, focus developing an enjoyment and love of reading.</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Enjoy stories together – reading stories to your child at KS1 and KS2 is equally as important as listening to your child read.</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Read a little at a time but often, rather than rarely but for long periods of time!</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Talk about the story before, during and afterwards – discuss the plot, the characters, their feelings and actions, how it makes you feel, predict what will happen and encourage your child to have their own opinions.</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Look up definitions of words together – you could use a dictionary, the Internet or an app on a phone or tablet.</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All reading is valuable – it doesn’t have to be just stories. Reading can involve anything from fiction and non-fiction, poetry, newspapers, magazines, football programmes, TV guides.</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Visit the local library - it’s free!</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p:txBody>
      </p:sp>
      <p:sp>
        <p:nvSpPr>
          <p:cNvPr id="19460" name="Rectangle 3"/>
          <p:cNvSpPr>
            <a:spLocks noChangeArrowheads="1"/>
          </p:cNvSpPr>
          <p:nvPr/>
        </p:nvSpPr>
        <p:spPr bwMode="auto">
          <a:xfrm>
            <a:off x="407988" y="427038"/>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ct val="0"/>
              </a:spcBef>
              <a:buFontTx/>
              <a:buNone/>
            </a:pPr>
            <a:r>
              <a:rPr lang="en-GB" altLang="en-US" sz="3200" b="1" smtClean="0">
                <a:solidFill>
                  <a:prstClr val="white"/>
                </a:solidFill>
                <a:latin typeface="BPreplay" pitchFamily="50" charset="0"/>
              </a:rPr>
              <a:t>How to Help Your Child with Reading</a:t>
            </a:r>
          </a:p>
        </p:txBody>
      </p:sp>
      <p:sp>
        <p:nvSpPr>
          <p:cNvPr id="8" name="Rectangle 7"/>
          <p:cNvSpPr/>
          <p:nvPr/>
        </p:nvSpPr>
        <p:spPr>
          <a:xfrm>
            <a:off x="357188" y="118745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eaLnBrk="0" hangingPunct="0">
              <a:defRPr/>
            </a:pPr>
            <a:r>
              <a:rPr lang="en-GB" sz="1600" dirty="0">
                <a:solidFill>
                  <a:srgbClr val="E7E6E6">
                    <a:lumMod val="10000"/>
                  </a:srgbClr>
                </a:solidFill>
                <a:latin typeface="Century Gothic" panose="020B0502020202020204" pitchFamily="34" charset="0"/>
              </a:rPr>
              <a:t>Listening to your child read can take many forms.</a:t>
            </a:r>
          </a:p>
          <a:p>
            <a:pPr marL="182562" eaLnBrk="0" hangingPunct="0">
              <a:defRPr/>
            </a:pPr>
            <a:r>
              <a:rPr lang="en-GB" sz="1600" dirty="0">
                <a:solidFill>
                  <a:srgbClr val="E7E6E6">
                    <a:lumMod val="10000"/>
                  </a:srgbClr>
                </a:solidFill>
                <a:latin typeface="Century Gothic" panose="020B0502020202020204" pitchFamily="34" charset="0"/>
              </a:rPr>
              <a:t>First and foremost, focus developing an enjoyment and love of reading</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Enjoy stories together – reading stories to your child at KS1 and KS2 is equally as important as listening to your child read</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Read a little at a time but often, rather than rarely but for long periods of time</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Talk about the story before, during and afterwards – discuss the plot, the characters, their feelings and actions, how it makes you feel, predict what will happen and encourage your child to have their own opinions</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Look up definitions of words together – you could use a dictionary, the Internet or an app on a phone or tablet</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All reading is valuable – it doesn’t have to be just stories. Reading can involve anything from fiction and non-fiction, poetry, newspapers, magazines, football programmes, TV guides</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Visit the local library - it’s free!</a:t>
            </a:r>
          </a:p>
          <a:p>
            <a:pPr marL="342900" indent="-160338" eaLnBrk="0" hangingPunct="0">
              <a:buFont typeface="Arial" panose="020B0604020202020204" pitchFamily="34" charset="0"/>
              <a:buChar char="•"/>
              <a:defRPr/>
            </a:pPr>
            <a:endParaRPr lang="en-GB" sz="1600" dirty="0">
              <a:solidFill>
                <a:srgbClr val="E7E6E6">
                  <a:lumMod val="10000"/>
                </a:srgbClr>
              </a:solidFill>
              <a:latin typeface="BPreplay" panose="02000503000000020004" pitchFamily="50" charset="0"/>
            </a:endParaRPr>
          </a:p>
        </p:txBody>
      </p:sp>
      <p:pic>
        <p:nvPicPr>
          <p:cNvPr id="1946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9421" y="5589240"/>
            <a:ext cx="1739494" cy="99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27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solidFill>
            <a:srgbClr val="8297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endParaRPr>
          </a:p>
        </p:txBody>
      </p:sp>
      <p:sp>
        <p:nvSpPr>
          <p:cNvPr id="2" name="Rectangle 1"/>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Practise and learn weekly spelling lists – make it fun!</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Encourage opportunities for writing such as letters to family or friends, shopping lists, notes or reminders, stories or poems.</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Write together – be a good role model for writing.</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Encourage use of a dictionary to check spelling and a thesaurus to find synonyms and expand vocabulary</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Allow your child to use a computer for word processing, which will allow for editing and correcting of errors without lots of crossing out.</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Remember that good readers become good writers! Identify good writing features when reading (e.g. vocabulary, sentence structure, punctuation).</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Show your appreciation: praise and encourage, even for small successes!</a:t>
            </a:r>
          </a:p>
          <a:p>
            <a:pPr marL="182562" eaLnBrk="0" hangingPunct="0">
              <a:defRPr/>
            </a:pPr>
            <a:endParaRPr lang="en-GB" sz="1600" dirty="0">
              <a:solidFill>
                <a:srgbClr val="E7E6E6">
                  <a:lumMod val="10000"/>
                </a:srgbClr>
              </a:solidFill>
              <a:latin typeface="BPreplay" panose="02000503000000020004" pitchFamily="50" charset="0"/>
            </a:endParaRPr>
          </a:p>
        </p:txBody>
      </p:sp>
      <p:sp>
        <p:nvSpPr>
          <p:cNvPr id="20484" name="Rectangle 3"/>
          <p:cNvSpPr>
            <a:spLocks noChangeArrowheads="1"/>
          </p:cNvSpPr>
          <p:nvPr/>
        </p:nvSpPr>
        <p:spPr bwMode="auto">
          <a:xfrm>
            <a:off x="407988" y="427038"/>
            <a:ext cx="6967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ct val="0"/>
              </a:spcBef>
              <a:buFontTx/>
              <a:buNone/>
            </a:pPr>
            <a:r>
              <a:rPr lang="en-GB" altLang="en-US" sz="3200" b="1" smtClean="0">
                <a:solidFill>
                  <a:prstClr val="white"/>
                </a:solidFill>
                <a:latin typeface="BPreplay" pitchFamily="50" charset="0"/>
              </a:rPr>
              <a:t>How to Help Your Child with Writing</a:t>
            </a:r>
          </a:p>
        </p:txBody>
      </p:sp>
      <p:sp>
        <p:nvSpPr>
          <p:cNvPr id="10" name="Rectangle 9"/>
          <p:cNvSpPr/>
          <p:nvPr/>
        </p:nvSpPr>
        <p:spPr>
          <a:xfrm>
            <a:off x="357188" y="118745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Practise and learn weekly spelling lists – make it fun</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Encourage opportunities for writing such as letters to family or friends, shopping lists, notes or reminders, stories or poems</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Write together – be a good role model for writing</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Encourage use of a dictionary to check spelling and a thesaurus to find synonyms and expand </a:t>
            </a:r>
            <a:r>
              <a:rPr lang="en-GB" sz="1600" dirty="0" smtClean="0">
                <a:solidFill>
                  <a:srgbClr val="E7E6E6">
                    <a:lumMod val="10000"/>
                  </a:srgbClr>
                </a:solidFill>
                <a:latin typeface="Century Gothic" panose="020B0502020202020204" pitchFamily="34" charset="0"/>
              </a:rPr>
              <a:t>vocabulary</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Allow your child to use a computer for word processing, which will allow for editing and correcting of errors without lots of crossing out</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Remember that good readers become good writers! Identify good writing features when reading (e.g. vocabulary, sentence structure, punctuation</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16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Show your appreciation: praise and encourage, even for small successes!</a:t>
            </a:r>
          </a:p>
          <a:p>
            <a:pPr marL="182562" eaLnBrk="0" hangingPunct="0">
              <a:defRPr/>
            </a:pPr>
            <a:endParaRPr lang="en-GB" sz="1600" dirty="0">
              <a:solidFill>
                <a:srgbClr val="E7E6E6">
                  <a:lumMod val="10000"/>
                </a:srgbClr>
              </a:solidFill>
              <a:latin typeface="BPreplay" panose="02000503000000020004" pitchFamily="50" charset="0"/>
            </a:endParaRPr>
          </a:p>
        </p:txBody>
      </p:sp>
      <p:pic>
        <p:nvPicPr>
          <p:cNvPr id="20487" name="Picture 5"/>
          <p:cNvPicPr>
            <a:picLocks noChangeAspect="1"/>
          </p:cNvPicPr>
          <p:nvPr/>
        </p:nvPicPr>
        <p:blipFill>
          <a:blip r:embed="rId2" cstate="print">
            <a:extLst>
              <a:ext uri="{28A0092B-C50C-407E-A947-70E740481C1C}">
                <a14:useLocalDpi xmlns:a14="http://schemas.microsoft.com/office/drawing/2010/main" val="0"/>
              </a:ext>
            </a:extLst>
          </a:blip>
          <a:srcRect r="12874"/>
          <a:stretch>
            <a:fillRect/>
          </a:stretch>
        </p:blipFill>
        <p:spPr bwMode="auto">
          <a:xfrm>
            <a:off x="7164288" y="5652592"/>
            <a:ext cx="124983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21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97FF"/>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solidFill>
            <a:srgbClr val="8297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endParaRPr>
          </a:p>
        </p:txBody>
      </p:sp>
      <p:sp>
        <p:nvSpPr>
          <p:cNvPr id="2" name="Rectangle 1"/>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Play times tables games.</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Play mental maths games including counting in different amounts, forwards and backwards.</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Encourage opportunities for telling the time.</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Encourage opportunities for counting coins and money; finding amounts or calculating change when shopping.</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Look for numbers on street signs, car registrations and anywhere else!</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Look for examples of 2D and 3D shapes around the home.</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Identify, weigh or measure  quantities and amounts in the kitchen or in recipes.</a:t>
            </a:r>
          </a:p>
          <a:p>
            <a:pPr marL="342900" indent="-160338" eaLnBrk="0" hangingPunct="0">
              <a:buFont typeface="Arial" panose="020B0604020202020204" pitchFamily="34" charset="0"/>
              <a:buChar char="•"/>
              <a:defRPr/>
            </a:pPr>
            <a:r>
              <a:rPr lang="en-GB" sz="1600" dirty="0">
                <a:solidFill>
                  <a:srgbClr val="E7E6E6">
                    <a:lumMod val="10000"/>
                  </a:srgbClr>
                </a:solidFill>
                <a:latin typeface="BPreplay" panose="02000503000000020004" pitchFamily="50" charset="0"/>
              </a:rPr>
              <a:t>Play games involving numbers or logic, such as dominoes, card games, darts, draughts or chess.</a:t>
            </a:r>
          </a:p>
          <a:p>
            <a:pPr marL="182562" eaLnBrk="0" hangingPunct="0">
              <a:defRPr/>
            </a:pPr>
            <a:endParaRPr lang="en-GB" sz="1600" dirty="0">
              <a:solidFill>
                <a:srgbClr val="E7E6E6">
                  <a:lumMod val="10000"/>
                </a:srgbClr>
              </a:solidFill>
              <a:latin typeface="BPreplay" panose="02000503000000020004" pitchFamily="50" charset="0"/>
            </a:endParaRPr>
          </a:p>
        </p:txBody>
      </p:sp>
      <p:sp>
        <p:nvSpPr>
          <p:cNvPr id="21508" name="Rectangle 3"/>
          <p:cNvSpPr>
            <a:spLocks noChangeArrowheads="1"/>
          </p:cNvSpPr>
          <p:nvPr/>
        </p:nvSpPr>
        <p:spPr bwMode="auto">
          <a:xfrm>
            <a:off x="407988" y="427038"/>
            <a:ext cx="6967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ct val="0"/>
              </a:spcBef>
              <a:buFontTx/>
              <a:buNone/>
            </a:pPr>
            <a:r>
              <a:rPr lang="en-GB" altLang="en-US" sz="3200" b="1" smtClean="0">
                <a:solidFill>
                  <a:prstClr val="white"/>
                </a:solidFill>
                <a:latin typeface="BPreplay" pitchFamily="50" charset="0"/>
              </a:rPr>
              <a:t>How to Help Your Child with Maths</a:t>
            </a:r>
          </a:p>
        </p:txBody>
      </p:sp>
      <p:sp>
        <p:nvSpPr>
          <p:cNvPr id="10" name="Rectangle 9"/>
          <p:cNvSpPr/>
          <p:nvPr/>
        </p:nvSpPr>
        <p:spPr>
          <a:xfrm>
            <a:off x="357188" y="117316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Play times tables games</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Play mental maths games including counting in different amounts, forwards and backwards</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Encourage opportunities for telling the time</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Encourage opportunities for counting coins and money; finding amounts or calculating change when shopping</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Look for numbers on street signs, car registrations and anywhere else</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Look for examples of 2D and 3D shapes around the home</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Identify, weigh or measure  quantities and amounts in the kitchen or in recipes</a:t>
            </a:r>
            <a:r>
              <a:rPr lang="en-GB" sz="1600" dirty="0" smtClean="0">
                <a:solidFill>
                  <a:srgbClr val="E7E6E6">
                    <a:lumMod val="10000"/>
                  </a:srgbClr>
                </a:solidFill>
                <a:latin typeface="Century Gothic" panose="020B0502020202020204" pitchFamily="34" charset="0"/>
              </a:rPr>
              <a:t>.</a:t>
            </a:r>
          </a:p>
          <a:p>
            <a:pPr marL="182562" eaLnBrk="0" hangingPunct="0">
              <a:defRPr/>
            </a:pPr>
            <a:endParaRPr lang="en-GB" sz="800" dirty="0">
              <a:solidFill>
                <a:srgbClr val="E7E6E6">
                  <a:lumMod val="10000"/>
                </a:srgbClr>
              </a:solidFill>
              <a:latin typeface="Century Gothic" panose="020B0502020202020204" pitchFamily="34" charset="0"/>
            </a:endParaRPr>
          </a:p>
          <a:p>
            <a:pPr marL="342900" indent="-160338" eaLnBrk="0" hangingPunct="0">
              <a:buFont typeface="Arial" panose="020B0604020202020204" pitchFamily="34" charset="0"/>
              <a:buChar char="•"/>
              <a:defRPr/>
            </a:pPr>
            <a:r>
              <a:rPr lang="en-GB" sz="1600" dirty="0">
                <a:solidFill>
                  <a:srgbClr val="E7E6E6">
                    <a:lumMod val="10000"/>
                  </a:srgbClr>
                </a:solidFill>
                <a:latin typeface="Century Gothic" panose="020B0502020202020204" pitchFamily="34" charset="0"/>
              </a:rPr>
              <a:t>Play games involving numbers or logic, such as dominoes, card games, darts, draughts or chess.</a:t>
            </a:r>
          </a:p>
          <a:p>
            <a:pPr marL="182562" eaLnBrk="0" hangingPunct="0">
              <a:defRPr/>
            </a:pPr>
            <a:endParaRPr lang="en-GB" sz="1600" dirty="0">
              <a:solidFill>
                <a:srgbClr val="E7E6E6">
                  <a:lumMod val="10000"/>
                </a:srgbClr>
              </a:solidFill>
              <a:latin typeface="BPreplay" panose="02000503000000020004" pitchFamily="50" charset="0"/>
            </a:endParaRPr>
          </a:p>
        </p:txBody>
      </p:sp>
      <p:pic>
        <p:nvPicPr>
          <p:cNvPr id="215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286" y="5222275"/>
            <a:ext cx="3536858" cy="129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2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04850"/>
            <a:ext cx="8229600" cy="1143000"/>
          </a:xfrm>
        </p:spPr>
        <p:txBody>
          <a:bodyPr/>
          <a:lstStyle/>
          <a:p>
            <a:r>
              <a:rPr lang="en-GB" dirty="0" smtClean="0">
                <a:latin typeface="Century Gothic" panose="020B0502020202020204" pitchFamily="34" charset="0"/>
              </a:rPr>
              <a:t>Working Together </a:t>
            </a:r>
          </a:p>
        </p:txBody>
      </p:sp>
      <p:sp>
        <p:nvSpPr>
          <p:cNvPr id="3" name="Content Placeholder 2"/>
          <p:cNvSpPr>
            <a:spLocks noGrp="1"/>
          </p:cNvSpPr>
          <p:nvPr>
            <p:ph sz="half" idx="1"/>
          </p:nvPr>
        </p:nvSpPr>
        <p:spPr>
          <a:xfrm>
            <a:off x="457200" y="1920874"/>
            <a:ext cx="4474840" cy="4676477"/>
          </a:xfrm>
        </p:spPr>
        <p:txBody>
          <a:bodyPr>
            <a:normAutofit fontScale="92500" lnSpcReduction="20000"/>
          </a:bodyPr>
          <a:lstStyle/>
          <a:p>
            <a:pPr marL="274320" indent="-274320" fontAlgn="auto">
              <a:spcAft>
                <a:spcPts val="0"/>
              </a:spcAft>
              <a:buClr>
                <a:schemeClr val="accent3"/>
              </a:buClr>
              <a:buFont typeface="Wingdings 2"/>
              <a:buChar char=""/>
              <a:defRPr/>
            </a:pPr>
            <a:r>
              <a:rPr lang="en-GB" dirty="0" smtClean="0">
                <a:latin typeface="Century Gothic" panose="020B0502020202020204" pitchFamily="34" charset="0"/>
              </a:rPr>
              <a:t>Ensuring book bags are in school every day </a:t>
            </a:r>
          </a:p>
          <a:p>
            <a:pPr marL="274320" indent="-274320" fontAlgn="auto">
              <a:spcAft>
                <a:spcPts val="0"/>
              </a:spcAft>
              <a:buClr>
                <a:schemeClr val="accent3"/>
              </a:buClr>
              <a:buFont typeface="Wingdings 2"/>
              <a:buChar char=""/>
              <a:defRPr/>
            </a:pPr>
            <a:r>
              <a:rPr lang="en-GB" dirty="0" smtClean="0">
                <a:latin typeface="Century Gothic" panose="020B0502020202020204" pitchFamily="34" charset="0"/>
              </a:rPr>
              <a:t>Not </a:t>
            </a:r>
            <a:r>
              <a:rPr lang="en-GB" dirty="0" smtClean="0">
                <a:latin typeface="Century Gothic" panose="020B0502020202020204" pitchFamily="34" charset="0"/>
              </a:rPr>
              <a:t>taking holidays in school time</a:t>
            </a:r>
          </a:p>
          <a:p>
            <a:pPr marL="274320" indent="-274320" fontAlgn="auto">
              <a:spcAft>
                <a:spcPts val="0"/>
              </a:spcAft>
              <a:buClr>
                <a:schemeClr val="accent3"/>
              </a:buClr>
              <a:buFont typeface="Wingdings 2"/>
              <a:buChar char=""/>
              <a:defRPr/>
            </a:pPr>
            <a:r>
              <a:rPr lang="en-GB" dirty="0" smtClean="0">
                <a:latin typeface="Century Gothic" panose="020B0502020202020204" pitchFamily="34" charset="0"/>
              </a:rPr>
              <a:t>Early nights to ensure your child is full of energy for the school day</a:t>
            </a:r>
          </a:p>
          <a:p>
            <a:pPr marL="274320" indent="-274320" fontAlgn="auto">
              <a:spcAft>
                <a:spcPts val="0"/>
              </a:spcAft>
              <a:buClr>
                <a:schemeClr val="accent3"/>
              </a:buClr>
              <a:buFont typeface="Wingdings 2"/>
              <a:buChar char=""/>
              <a:defRPr/>
            </a:pPr>
            <a:r>
              <a:rPr lang="en-GB" dirty="0" smtClean="0">
                <a:latin typeface="Century Gothic" panose="020B0502020202020204" pitchFamily="34" charset="0"/>
              </a:rPr>
              <a:t>Arriving on time to school</a:t>
            </a:r>
          </a:p>
          <a:p>
            <a:pPr marL="274320" indent="-274320" fontAlgn="auto">
              <a:spcAft>
                <a:spcPts val="0"/>
              </a:spcAft>
              <a:buClr>
                <a:schemeClr val="accent3"/>
              </a:buClr>
              <a:buFont typeface="Wingdings 2"/>
              <a:buChar char=""/>
              <a:defRPr/>
            </a:pPr>
            <a:r>
              <a:rPr lang="en-GB" dirty="0" smtClean="0">
                <a:latin typeface="Century Gothic" panose="020B0502020202020204" pitchFamily="34" charset="0"/>
              </a:rPr>
              <a:t>Attending parents evening</a:t>
            </a:r>
          </a:p>
          <a:p>
            <a:pPr marL="274320" indent="-274320" fontAlgn="auto">
              <a:spcAft>
                <a:spcPts val="0"/>
              </a:spcAft>
              <a:buClr>
                <a:schemeClr val="accent3"/>
              </a:buClr>
              <a:buFont typeface="Wingdings 2"/>
              <a:buChar char=""/>
              <a:defRPr/>
            </a:pPr>
            <a:r>
              <a:rPr lang="en-GB" dirty="0" smtClean="0">
                <a:latin typeface="Century Gothic" panose="020B0502020202020204" pitchFamily="34" charset="0"/>
              </a:rPr>
              <a:t>We will always keep you informed and will strive to meet the individual needs of your child</a:t>
            </a:r>
            <a:endParaRPr lang="en-GB" dirty="0">
              <a:latin typeface="Century Gothic" panose="020B0502020202020204" pitchFamily="34" charset="0"/>
            </a:endParaRPr>
          </a:p>
        </p:txBody>
      </p:sp>
      <p:pic>
        <p:nvPicPr>
          <p:cNvPr id="2050" name="Picture 2" descr="T:\School logo 2016\STA Roundel v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284984"/>
            <a:ext cx="1412776" cy="1412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99170"/>
          </a:xfrm>
        </p:spPr>
        <p:txBody>
          <a:bodyPr/>
          <a:lstStyle/>
          <a:p>
            <a:pPr algn="ctr"/>
            <a:r>
              <a:rPr lang="en-GB" dirty="0" smtClean="0"/>
              <a:t> Class Timetable </a:t>
            </a:r>
            <a:endParaRPr lang="en-GB" dirty="0"/>
          </a:p>
        </p:txBody>
      </p:sp>
      <p:pic>
        <p:nvPicPr>
          <p:cNvPr id="4" name="Content Placeholder 3"/>
          <p:cNvPicPr>
            <a:picLocks noGrp="1" noChangeAspect="1"/>
          </p:cNvPicPr>
          <p:nvPr>
            <p:ph idx="1"/>
          </p:nvPr>
        </p:nvPicPr>
        <p:blipFill>
          <a:blip r:embed="rId2"/>
          <a:stretch>
            <a:fillRect/>
          </a:stretch>
        </p:blipFill>
        <p:spPr>
          <a:xfrm>
            <a:off x="561975" y="1939131"/>
            <a:ext cx="8020050" cy="4381500"/>
          </a:xfrm>
          <a:prstGeom prst="rect">
            <a:avLst/>
          </a:prstGeom>
        </p:spPr>
      </p:pic>
    </p:spTree>
    <p:extLst>
      <p:ext uri="{BB962C8B-B14F-4D97-AF65-F5344CB8AC3E}">
        <p14:creationId xmlns:p14="http://schemas.microsoft.com/office/powerpoint/2010/main" val="3949444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ALWAYS</a:t>
            </a:r>
            <a:endParaRPr lang="en-GB" dirty="0"/>
          </a:p>
        </p:txBody>
      </p:sp>
      <p:sp>
        <p:nvSpPr>
          <p:cNvPr id="3" name="Content Placeholder 2"/>
          <p:cNvSpPr>
            <a:spLocks noGrp="1"/>
          </p:cNvSpPr>
          <p:nvPr>
            <p:ph idx="1"/>
          </p:nvPr>
        </p:nvSpPr>
        <p:spPr/>
        <p:txBody>
          <a:bodyPr/>
          <a:lstStyle/>
          <a:p>
            <a:r>
              <a:rPr lang="en-GB" dirty="0"/>
              <a:t>It is the responsibility of all members of the school community to ensure that we can all enjoy our rights. By adhering to these rights </a:t>
            </a:r>
            <a:r>
              <a:rPr lang="en-GB" dirty="0" smtClean="0"/>
              <a:t>we all get </a:t>
            </a:r>
            <a:r>
              <a:rPr lang="en-GB" dirty="0"/>
              <a:t>to wear a ‘</a:t>
            </a:r>
            <a:r>
              <a:rPr lang="en-GB" dirty="0" smtClean="0"/>
              <a:t>house ALWAYS </a:t>
            </a:r>
            <a:r>
              <a:rPr lang="en-GB" dirty="0"/>
              <a:t>badge</a:t>
            </a:r>
            <a:r>
              <a:rPr lang="en-GB" dirty="0" smtClean="0"/>
              <a:t>’. </a:t>
            </a:r>
          </a:p>
          <a:p>
            <a:r>
              <a:rPr lang="en-GB" dirty="0" smtClean="0"/>
              <a:t>ALWAYS badges must be worn everyday.</a:t>
            </a:r>
          </a:p>
          <a:p>
            <a:pPr marL="0" indent="0">
              <a:buNone/>
            </a:pPr>
            <a:endParaRPr lang="en-GB" dirty="0"/>
          </a:p>
          <a:p>
            <a:endParaRPr lang="en-GB" dirty="0" smtClean="0"/>
          </a:p>
        </p:txBody>
      </p:sp>
      <p:sp>
        <p:nvSpPr>
          <p:cNvPr id="4" name="Slide Number Placeholder 3"/>
          <p:cNvSpPr>
            <a:spLocks noGrp="1"/>
          </p:cNvSpPr>
          <p:nvPr>
            <p:ph type="sldNum" sz="quarter" idx="12"/>
          </p:nvPr>
        </p:nvSpPr>
        <p:spPr/>
        <p:txBody>
          <a:bodyPr/>
          <a:lstStyle/>
          <a:p>
            <a:fld id="{1074F408-A35A-4D91-B6B6-C3E418F02AEA}" type="slidenum">
              <a:rPr lang="en-US" smtClean="0"/>
              <a:t>9</a:t>
            </a:fld>
            <a:endParaRPr lang="en-US" dirty="0"/>
          </a:p>
        </p:txBody>
      </p:sp>
      <p:pic>
        <p:nvPicPr>
          <p:cNvPr id="5" name="Picture 4"/>
          <p:cNvPicPr>
            <a:picLocks noChangeAspect="1"/>
          </p:cNvPicPr>
          <p:nvPr/>
        </p:nvPicPr>
        <p:blipFill>
          <a:blip r:embed="rId2"/>
          <a:stretch>
            <a:fillRect/>
          </a:stretch>
        </p:blipFill>
        <p:spPr>
          <a:xfrm>
            <a:off x="6372200" y="4204610"/>
            <a:ext cx="1716973" cy="1944216"/>
          </a:xfrm>
          <a:prstGeom prst="rect">
            <a:avLst/>
          </a:prstGeom>
        </p:spPr>
      </p:pic>
    </p:spTree>
    <p:extLst>
      <p:ext uri="{BB962C8B-B14F-4D97-AF65-F5344CB8AC3E}">
        <p14:creationId xmlns:p14="http://schemas.microsoft.com/office/powerpoint/2010/main" val="3063166744"/>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990000"/>
      </a:accent1>
      <a:accent2>
        <a:srgbClr val="A50021"/>
      </a:accent2>
      <a:accent3>
        <a:srgbClr val="A50021"/>
      </a:accent3>
      <a:accent4>
        <a:srgbClr val="B4ECFC"/>
      </a:accent4>
      <a:accent5>
        <a:srgbClr val="0000FF"/>
      </a:accent5>
      <a:accent6>
        <a:srgbClr val="A5C249"/>
      </a:accent6>
      <a:hlink>
        <a:srgbClr val="99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470</TotalTime>
  <Words>1381</Words>
  <Application>Microsoft Office PowerPoint</Application>
  <PresentationFormat>On-screen Show (4:3)</PresentationFormat>
  <Paragraphs>150</Paragraphs>
  <Slides>13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BPreplay</vt:lpstr>
      <vt:lpstr>Calibri</vt:lpstr>
      <vt:lpstr>Calibri Light</vt:lpstr>
      <vt:lpstr>Century Gothic</vt:lpstr>
      <vt:lpstr>Verdana</vt:lpstr>
      <vt:lpstr>Wingdings</vt:lpstr>
      <vt:lpstr>Wingdings 2</vt:lpstr>
      <vt:lpstr>Flow</vt:lpstr>
      <vt:lpstr>Office Theme</vt:lpstr>
      <vt:lpstr>5_Office Theme</vt:lpstr>
      <vt:lpstr>Meet the Teacher!</vt:lpstr>
      <vt:lpstr>Meet the teachers </vt:lpstr>
      <vt:lpstr>PowerPoint Presentation</vt:lpstr>
      <vt:lpstr>PowerPoint Presentation</vt:lpstr>
      <vt:lpstr>PowerPoint Presentation</vt:lpstr>
      <vt:lpstr>PowerPoint Presentation</vt:lpstr>
      <vt:lpstr>Working Together </vt:lpstr>
      <vt:lpstr> Class Timetable </vt:lpstr>
      <vt:lpstr>ALWAYS</vt:lpstr>
      <vt:lpstr> </vt:lpstr>
      <vt:lpstr>Rewards</vt:lpstr>
      <vt:lpstr>Important Reminders</vt:lpstr>
      <vt:lpstr>Thank you  for listening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Owner</dc:creator>
  <cp:lastModifiedBy>Fiona Brown</cp:lastModifiedBy>
  <cp:revision>45</cp:revision>
  <cp:lastPrinted>2015-10-01T08:55:45Z</cp:lastPrinted>
  <dcterms:created xsi:type="dcterms:W3CDTF">2012-09-04T20:26:52Z</dcterms:created>
  <dcterms:modified xsi:type="dcterms:W3CDTF">2023-09-13T07:11:16Z</dcterms:modified>
</cp:coreProperties>
</file>